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13"/>
  </p:notesMasterIdLst>
  <p:sldIdLst>
    <p:sldId id="256" r:id="rId2"/>
    <p:sldId id="257" r:id="rId3"/>
    <p:sldId id="380" r:id="rId4"/>
    <p:sldId id="377" r:id="rId5"/>
    <p:sldId id="379" r:id="rId6"/>
    <p:sldId id="337" r:id="rId7"/>
    <p:sldId id="351" r:id="rId8"/>
    <p:sldId id="338" r:id="rId9"/>
    <p:sldId id="381" r:id="rId10"/>
    <p:sldId id="382" r:id="rId11"/>
    <p:sldId id="31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ubin-Bret, Anna" initials="JA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7"/>
    <p:restoredTop sz="92582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0A16A2-4280-43EF-A94F-7669CB0A8A6A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5FE95B-300A-48CB-8546-46CF72363A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07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318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DBCBC96-CA62-7446-B278-9ED99BA841C8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Tuesday, May 09,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Tuesday, May 09,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Tuesday, May 09,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Tuesday, May 09,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Tuesday, May 09,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Tuesday, May 09,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Tuesday, May 09,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Tuesday, May 09,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Tuesday, May 09,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Tuesday, May 09,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Tuesday, May 09,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Tuesday, May 09,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investmentpolicyhub.unctad.org/ISD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oubin-bret.com" TargetMode="External"/><Relationship Id="rId2" Type="http://schemas.openxmlformats.org/officeDocument/2006/relationships/hyperlink" Target="mailto:ajb@joubin-bret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 smtClean="0"/>
              <a:t>AN UPDATE ON INVESTMENT mediation - The State’s Perspective 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000" dirty="0" smtClean="0"/>
              <a:t>Energy Charter Treaty Workshop</a:t>
            </a:r>
          </a:p>
          <a:p>
            <a:r>
              <a:rPr lang="en-US" sz="2000" dirty="0" smtClean="0"/>
              <a:t>11 May 2017 - Brussels</a:t>
            </a:r>
          </a:p>
          <a:p>
            <a:endParaRPr lang="en-US" sz="2000" dirty="0" smtClean="0"/>
          </a:p>
          <a:p>
            <a:pPr algn="r"/>
            <a:r>
              <a:rPr lang="en-US" sz="2000" dirty="0" smtClean="0"/>
              <a:t>Anna </a:t>
            </a:r>
            <a:r>
              <a:rPr lang="en-US" sz="2000" dirty="0"/>
              <a:t>Joubin-Bret</a:t>
            </a:r>
          </a:p>
          <a:p>
            <a:pPr algn="r"/>
            <a:r>
              <a:rPr lang="en-US" sz="2000" dirty="0" err="1" smtClean="0"/>
              <a:t>Avocat</a:t>
            </a:r>
            <a:r>
              <a:rPr lang="en-US" sz="2000" dirty="0" smtClean="0"/>
              <a:t> </a:t>
            </a:r>
            <a:r>
              <a:rPr lang="en-US" sz="2000" dirty="0" err="1" smtClean="0"/>
              <a:t>à</a:t>
            </a:r>
            <a:r>
              <a:rPr lang="en-US" sz="2000" dirty="0" smtClean="0"/>
              <a:t> la </a:t>
            </a:r>
            <a:r>
              <a:rPr lang="en-US" sz="2000" dirty="0" err="1" smtClean="0"/>
              <a:t>Cour</a:t>
            </a:r>
            <a:endParaRPr lang="en-US" sz="2000" dirty="0" smtClean="0"/>
          </a:p>
          <a:p>
            <a:pPr algn="r"/>
            <a:r>
              <a:rPr lang="en-US" sz="2000" dirty="0" smtClean="0"/>
              <a:t>Cabinet Joubin-Bret  </a:t>
            </a:r>
          </a:p>
          <a:p>
            <a:pPr algn="r"/>
            <a:r>
              <a:rPr lang="en-US" sz="2000" dirty="0" smtClean="0"/>
              <a:t> Paris</a:t>
            </a:r>
            <a:endParaRPr lang="en-US" sz="2000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97005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reasons for proposing mediation as an alternative to ISDS</a:t>
            </a:r>
          </a:p>
          <a:p>
            <a:pPr lvl="1"/>
            <a:r>
              <a:rPr lang="en-US" dirty="0" smtClean="0"/>
              <a:t>Mediation offers: the treaties allow but are not conducive</a:t>
            </a:r>
          </a:p>
          <a:p>
            <a:pPr lvl="1"/>
            <a:r>
              <a:rPr lang="en-US" dirty="0" smtClean="0"/>
              <a:t>A recent trend in investment treaties: Investor-State Mediation (ISM) provisions</a:t>
            </a:r>
          </a:p>
          <a:p>
            <a:pPr lvl="1"/>
            <a:r>
              <a:rPr lang="en-US" dirty="0" smtClean="0"/>
              <a:t>ISM Rules and a comprehensive offer for mediation</a:t>
            </a:r>
          </a:p>
          <a:p>
            <a:r>
              <a:rPr lang="en-US" dirty="0" smtClean="0"/>
              <a:t>Key issues for State representatives</a:t>
            </a:r>
          </a:p>
          <a:p>
            <a:r>
              <a:rPr lang="en-US" dirty="0" smtClean="0"/>
              <a:t>Reaching, drafting and enforcing an agreed outcome</a:t>
            </a:r>
          </a:p>
        </p:txBody>
      </p:sp>
    </p:spTree>
    <p:extLst>
      <p:ext uri="{BB962C8B-B14F-4D97-AF65-F5344CB8AC3E}">
        <p14:creationId xmlns:p14="http://schemas.microsoft.com/office/powerpoint/2010/main" val="3032924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Known Investor-State cases for 2016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8260" y="3917951"/>
            <a:ext cx="7543800" cy="301752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765300" y="2254977"/>
            <a:ext cx="2908489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x-none" altLang="x-none" sz="1350" b="1">
                <a:latin typeface="Arial" charset="0"/>
              </a:rPr>
              <a:t>Known ISDS cases, 1987-2015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x-none" altLang="x-none" sz="1350">
                <a:latin typeface="Arial" charset="0"/>
              </a:rPr>
              <a:t>  </a:t>
            </a:r>
            <a:endParaRPr lang="x-none" altLang="x-none" sz="18225">
              <a:latin typeface="Arial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x-none" altLang="x-none" sz="1350">
                <a:latin typeface="Arial" charset="0"/>
              </a:rPr>
              <a:t>Source: ©UNCTAD, </a:t>
            </a:r>
            <a:r>
              <a:rPr lang="x-none" altLang="x-none" sz="1350">
                <a:solidFill>
                  <a:srgbClr val="337AB7"/>
                </a:solidFill>
                <a:latin typeface="Arial" charset="0"/>
                <a:hlinkClick r:id="rId2" tooltip="Open the ISDS Navigator"/>
              </a:rPr>
              <a:t>ISDS Navigator</a:t>
            </a:r>
            <a:endParaRPr lang="x-none" altLang="x-none" sz="1350" u="sng">
              <a:latin typeface="Arial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x-none" altLang="x-none" sz="1350">
                <a:latin typeface="Arial" charset="0"/>
              </a:rPr>
              <a:t> </a:t>
            </a:r>
          </a:p>
        </p:txBody>
      </p:sp>
      <p:pic>
        <p:nvPicPr>
          <p:cNvPr id="5122" name="Picture 2" descr="ra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300" y="2533650"/>
            <a:ext cx="5715000" cy="2893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3124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79388"/>
            <a:ext cx="7845425" cy="785812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s-ES" dirty="0" err="1">
                <a:latin typeface="Arial" charset="0"/>
                <a:ea typeface="ＭＳ Ｐゴシック" charset="0"/>
              </a:rPr>
              <a:t>The</a:t>
            </a:r>
            <a:r>
              <a:rPr lang="es-ES" dirty="0">
                <a:latin typeface="Arial" charset="0"/>
                <a:ea typeface="ＭＳ Ｐゴシック" charset="0"/>
              </a:rPr>
              <a:t> </a:t>
            </a:r>
            <a:r>
              <a:rPr lang="es-ES" dirty="0" err="1">
                <a:latin typeface="Arial" charset="0"/>
                <a:ea typeface="ＭＳ Ｐゴシック" charset="0"/>
              </a:rPr>
              <a:t>specific</a:t>
            </a:r>
            <a:r>
              <a:rPr lang="es-ES" dirty="0">
                <a:latin typeface="Arial" charset="0"/>
                <a:ea typeface="ＭＳ Ｐゴシック" charset="0"/>
              </a:rPr>
              <a:t> </a:t>
            </a:r>
            <a:r>
              <a:rPr lang="es-ES" dirty="0" err="1">
                <a:latin typeface="Arial" charset="0"/>
                <a:ea typeface="ＭＳ Ｐゴシック" charset="0"/>
              </a:rPr>
              <a:t>nature</a:t>
            </a:r>
            <a:r>
              <a:rPr lang="es-ES" dirty="0">
                <a:latin typeface="Arial" charset="0"/>
                <a:ea typeface="ＭＳ Ｐゴシック" charset="0"/>
              </a:rPr>
              <a:t> of </a:t>
            </a:r>
            <a:r>
              <a:rPr lang="es-ES" dirty="0" err="1">
                <a:latin typeface="Arial" charset="0"/>
                <a:ea typeface="ＭＳ Ｐゴシック" charset="0"/>
              </a:rPr>
              <a:t>investor-State</a:t>
            </a:r>
            <a:r>
              <a:rPr lang="es-ES" dirty="0">
                <a:latin typeface="Arial" charset="0"/>
                <a:ea typeface="ＭＳ Ｐゴシック" charset="0"/>
              </a:rPr>
              <a:t> dispute </a:t>
            </a:r>
            <a:r>
              <a:rPr lang="es-ES" dirty="0" err="1">
                <a:latin typeface="Arial" charset="0"/>
                <a:ea typeface="ＭＳ Ｐゴシック" charset="0"/>
              </a:rPr>
              <a:t>settlement</a:t>
            </a:r>
            <a:endParaRPr lang="es-ES" dirty="0">
              <a:latin typeface="Arial" charset="0"/>
              <a:ea typeface="ＭＳ Ｐゴシック" charset="0"/>
            </a:endParaRPr>
          </a:p>
        </p:txBody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370013"/>
            <a:ext cx="7758112" cy="483076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They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involve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measures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taken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by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a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sovereign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State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at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the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central, regional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or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municipal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levels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).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The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State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is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smtClean="0">
                <a:solidFill>
                  <a:srgbClr val="FF0000"/>
                </a:solidFill>
                <a:latin typeface="+mj-lt"/>
                <a:ea typeface="Calibri" pitchFamily="-105" charset="0"/>
                <a:cs typeface="Calibri" pitchFamily="-105" charset="0"/>
              </a:rPr>
              <a:t>ALWAYS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the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defendent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in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these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cases;</a:t>
            </a:r>
          </a:p>
          <a:p>
            <a:pPr>
              <a:lnSpc>
                <a:spcPct val="90000"/>
              </a:lnSpc>
              <a:buFont typeface="Wingdings" pitchFamily="-105" charset="2"/>
              <a:buChar char="§"/>
              <a:defRPr/>
            </a:pPr>
            <a:endParaRPr lang="es-ES" sz="2000" dirty="0" smtClean="0">
              <a:latin typeface="+mj-lt"/>
              <a:ea typeface="Calibri" pitchFamily="-105" charset="0"/>
              <a:cs typeface="Calibri" pitchFamily="-105" charset="0"/>
            </a:endParaRPr>
          </a:p>
          <a:p>
            <a:pPr>
              <a:lnSpc>
                <a:spcPct val="90000"/>
              </a:lnSpc>
              <a:buFont typeface="Wingdings" pitchFamily="-105" charset="2"/>
              <a:buChar char="§"/>
              <a:defRPr/>
            </a:pP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The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dispute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is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subjected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to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international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law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;</a:t>
            </a:r>
          </a:p>
          <a:p>
            <a:pPr>
              <a:lnSpc>
                <a:spcPct val="90000"/>
              </a:lnSpc>
              <a:buFont typeface="Wingdings" pitchFamily="-105" charset="2"/>
              <a:buNone/>
              <a:defRPr/>
            </a:pPr>
            <a:endParaRPr lang="es-ES" sz="2000" dirty="0" smtClean="0">
              <a:latin typeface="+mj-lt"/>
              <a:ea typeface="Calibri" pitchFamily="-105" charset="0"/>
              <a:cs typeface="Calibri" pitchFamily="-105" charset="0"/>
            </a:endParaRPr>
          </a:p>
          <a:p>
            <a:pPr>
              <a:lnSpc>
                <a:spcPct val="90000"/>
              </a:lnSpc>
              <a:buFont typeface="Wingdings" pitchFamily="-105" charset="2"/>
              <a:buChar char="§"/>
              <a:defRPr/>
            </a:pP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Recourse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to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international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arbitration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is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among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the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options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an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investor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can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choose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from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;</a:t>
            </a:r>
          </a:p>
          <a:p>
            <a:pPr>
              <a:lnSpc>
                <a:spcPct val="90000"/>
              </a:lnSpc>
              <a:buFont typeface="Wingdings" pitchFamily="-105" charset="2"/>
              <a:buNone/>
              <a:defRPr/>
            </a:pPr>
            <a:endParaRPr lang="es-ES" sz="2000" dirty="0" smtClean="0">
              <a:latin typeface="+mj-lt"/>
              <a:ea typeface="Calibri" pitchFamily="-105" charset="0"/>
              <a:cs typeface="Calibri" pitchFamily="-105" charset="0"/>
            </a:endParaRPr>
          </a:p>
          <a:p>
            <a:pPr>
              <a:lnSpc>
                <a:spcPct val="90000"/>
              </a:lnSpc>
              <a:buFont typeface="Wingdings" pitchFamily="-105" charset="2"/>
              <a:buChar char="§"/>
              <a:defRPr/>
            </a:pP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The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relationship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between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investors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and host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States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are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meant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to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be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long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term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investments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. </a:t>
            </a:r>
          </a:p>
          <a:p>
            <a:pPr>
              <a:lnSpc>
                <a:spcPct val="90000"/>
              </a:lnSpc>
              <a:buFont typeface="Wingdings" pitchFamily="-105" charset="2"/>
              <a:buChar char="§"/>
              <a:defRPr/>
            </a:pPr>
            <a:endParaRPr lang="es-ES" sz="2000" dirty="0">
              <a:latin typeface="+mj-lt"/>
              <a:ea typeface="Calibri" pitchFamily="-105" charset="0"/>
              <a:cs typeface="Calibri" pitchFamily="-105" charset="0"/>
            </a:endParaRPr>
          </a:p>
          <a:p>
            <a:pPr>
              <a:lnSpc>
                <a:spcPct val="90000"/>
              </a:lnSpc>
              <a:buFont typeface="Wingdings" pitchFamily="-105" charset="2"/>
              <a:buChar char="§"/>
              <a:defRPr/>
            </a:pP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A final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award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granting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compensation</a:t>
            </a:r>
            <a:r>
              <a:rPr lang="es-ES" sz="2000" dirty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defeats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the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purpose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of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investment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promotion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;</a:t>
            </a:r>
            <a:endParaRPr lang="es-ES" sz="2000" dirty="0">
              <a:latin typeface="+mj-lt"/>
              <a:ea typeface="Calibri" pitchFamily="-105" charset="0"/>
              <a:cs typeface="Calibri" pitchFamily="-105" charset="0"/>
            </a:endParaRPr>
          </a:p>
          <a:p>
            <a:pPr>
              <a:lnSpc>
                <a:spcPct val="90000"/>
              </a:lnSpc>
              <a:buFont typeface="Wingdings" pitchFamily="-105" charset="2"/>
              <a:buChar char="§"/>
              <a:defRPr/>
            </a:pPr>
            <a:endParaRPr lang="es-ES" sz="2000" dirty="0" smtClean="0">
              <a:latin typeface="+mj-lt"/>
              <a:ea typeface="Calibri" pitchFamily="-105" charset="0"/>
              <a:cs typeface="Calibri" pitchFamily="-105" charset="0"/>
            </a:endParaRPr>
          </a:p>
          <a:p>
            <a:pPr>
              <a:lnSpc>
                <a:spcPct val="90000"/>
              </a:lnSpc>
              <a:buFont typeface="Wingdings" pitchFamily="-105" charset="2"/>
              <a:buChar char="§"/>
              <a:defRPr/>
            </a:pP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The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amounts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to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defend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the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cases and final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awards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are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very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high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and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involve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public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 </a:t>
            </a:r>
            <a:r>
              <a:rPr lang="es-ES" sz="2000" dirty="0" err="1" smtClean="0">
                <a:latin typeface="+mj-lt"/>
                <a:ea typeface="Calibri" pitchFamily="-105" charset="0"/>
                <a:cs typeface="Calibri" pitchFamily="-105" charset="0"/>
              </a:rPr>
              <a:t>money</a:t>
            </a:r>
            <a:r>
              <a:rPr lang="es-ES" sz="2000" dirty="0">
                <a:latin typeface="+mj-lt"/>
                <a:ea typeface="Calibri" pitchFamily="-105" charset="0"/>
                <a:cs typeface="Calibri" pitchFamily="-105" charset="0"/>
              </a:rPr>
              <a:t>.</a:t>
            </a:r>
            <a:r>
              <a:rPr lang="es-ES" sz="2000" dirty="0" smtClean="0">
                <a:latin typeface="+mj-lt"/>
                <a:ea typeface="Calibri" pitchFamily="-105" charset="0"/>
                <a:cs typeface="Calibri" pitchFamily="-105" charset="0"/>
              </a:rPr>
              <a:t>.</a:t>
            </a:r>
          </a:p>
          <a:p>
            <a:pPr>
              <a:lnSpc>
                <a:spcPct val="90000"/>
              </a:lnSpc>
              <a:buFont typeface="Wingdings" pitchFamily="-105" charset="2"/>
              <a:buChar char="§"/>
              <a:defRPr/>
            </a:pPr>
            <a:endParaRPr lang="es-ES" sz="1800" dirty="0">
              <a:latin typeface="+mj-lt"/>
              <a:ea typeface="Calibri" pitchFamily="-105" charset="0"/>
              <a:cs typeface="Calibri" pitchFamily="-10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45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3200" dirty="0" err="1" smtClean="0"/>
              <a:t>Advantages</a:t>
            </a:r>
            <a:r>
              <a:rPr lang="es-ES" sz="3200" dirty="0" smtClean="0"/>
              <a:t>/</a:t>
            </a:r>
            <a:r>
              <a:rPr lang="es-ES" sz="3200" dirty="0" err="1" smtClean="0"/>
              <a:t>disadvantages</a:t>
            </a:r>
            <a:r>
              <a:rPr lang="es-ES" sz="3200" dirty="0" smtClean="0"/>
              <a:t> of </a:t>
            </a:r>
            <a:r>
              <a:rPr lang="es-ES" sz="3200" dirty="0" err="1" smtClean="0"/>
              <a:t>ISMediation</a:t>
            </a:r>
            <a:endParaRPr lang="es-ES" sz="3200" dirty="0" smtClean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Disadvantages of mediation</a:t>
            </a:r>
            <a:endParaRPr lang="en-US" dirty="0"/>
          </a:p>
        </p:txBody>
      </p:sp>
      <p:sp>
        <p:nvSpPr>
          <p:cNvPr id="6147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s-ES" sz="1800" dirty="0" err="1" smtClean="0"/>
              <a:t>Dilatory</a:t>
            </a:r>
            <a:r>
              <a:rPr lang="es-ES" sz="1800" dirty="0" smtClean="0"/>
              <a:t>/</a:t>
            </a:r>
            <a:r>
              <a:rPr lang="es-ES" sz="1800" dirty="0" err="1" smtClean="0"/>
              <a:t>waste</a:t>
            </a:r>
            <a:r>
              <a:rPr lang="es-ES" sz="1800" dirty="0" smtClean="0"/>
              <a:t> of time and </a:t>
            </a:r>
            <a:r>
              <a:rPr lang="es-ES" sz="1800" dirty="0" err="1" smtClean="0"/>
              <a:t>money</a:t>
            </a:r>
            <a:endParaRPr lang="es-ES" sz="1800" dirty="0" smtClean="0"/>
          </a:p>
          <a:p>
            <a:pPr>
              <a:defRPr/>
            </a:pPr>
            <a:r>
              <a:rPr lang="es-ES" sz="1800" dirty="0" err="1" smtClean="0"/>
              <a:t>Limited</a:t>
            </a:r>
            <a:r>
              <a:rPr lang="es-ES" sz="1800" dirty="0" smtClean="0"/>
              <a:t> </a:t>
            </a:r>
            <a:r>
              <a:rPr lang="es-ES" sz="1800" dirty="0" err="1" smtClean="0"/>
              <a:t>capacity</a:t>
            </a:r>
            <a:r>
              <a:rPr lang="es-ES" sz="1800" dirty="0" smtClean="0"/>
              <a:t> and </a:t>
            </a:r>
            <a:r>
              <a:rPr lang="es-ES" sz="1800" dirty="0" err="1" smtClean="0"/>
              <a:t>expertise</a:t>
            </a:r>
            <a:endParaRPr lang="es-ES" sz="1800" dirty="0" smtClean="0"/>
          </a:p>
          <a:p>
            <a:pPr>
              <a:defRPr/>
            </a:pPr>
            <a:r>
              <a:rPr lang="es-ES" sz="1800" dirty="0" err="1" smtClean="0"/>
              <a:t>Finality</a:t>
            </a:r>
            <a:r>
              <a:rPr lang="es-ES" sz="1800" dirty="0" smtClean="0"/>
              <a:t> of </a:t>
            </a:r>
            <a:r>
              <a:rPr lang="es-ES" sz="1800" dirty="0" err="1" smtClean="0"/>
              <a:t>an</a:t>
            </a:r>
            <a:r>
              <a:rPr lang="es-ES" sz="1800" dirty="0" smtClean="0"/>
              <a:t> arbitral </a:t>
            </a:r>
            <a:r>
              <a:rPr lang="es-ES" sz="1800" dirty="0" err="1" smtClean="0"/>
              <a:t>award</a:t>
            </a:r>
            <a:endParaRPr lang="es-ES" sz="1800" dirty="0" smtClean="0"/>
          </a:p>
          <a:p>
            <a:pPr>
              <a:defRPr/>
            </a:pPr>
            <a:r>
              <a:rPr lang="es-ES" sz="1800" dirty="0" err="1" smtClean="0"/>
              <a:t>Enforceability</a:t>
            </a:r>
            <a:r>
              <a:rPr lang="es-ES" sz="1800" dirty="0" smtClean="0"/>
              <a:t>?</a:t>
            </a:r>
          </a:p>
          <a:p>
            <a:pPr>
              <a:defRPr/>
            </a:pPr>
            <a:endParaRPr lang="es-ES" sz="1800" dirty="0"/>
          </a:p>
          <a:p>
            <a:pPr>
              <a:defRPr/>
            </a:pPr>
            <a:r>
              <a:rPr lang="es-ES" sz="1800" dirty="0" err="1" smtClean="0"/>
              <a:t>Responsibility</a:t>
            </a:r>
            <a:r>
              <a:rPr lang="es-ES" sz="1800" dirty="0" smtClean="0"/>
              <a:t> </a:t>
            </a:r>
            <a:r>
              <a:rPr lang="es-ES" sz="1800" dirty="0" err="1" smtClean="0"/>
              <a:t>for</a:t>
            </a:r>
            <a:r>
              <a:rPr lang="es-ES" sz="1800" dirty="0" smtClean="0"/>
              <a:t> </a:t>
            </a:r>
            <a:r>
              <a:rPr lang="es-ES" sz="1800" dirty="0" err="1" smtClean="0"/>
              <a:t>government</a:t>
            </a:r>
            <a:r>
              <a:rPr lang="es-ES" sz="1800" dirty="0" smtClean="0"/>
              <a:t> </a:t>
            </a:r>
            <a:r>
              <a:rPr lang="es-ES" sz="1800" dirty="0" err="1" smtClean="0"/>
              <a:t>officials</a:t>
            </a:r>
            <a:endParaRPr lang="es-ES" sz="1800" dirty="0" smtClean="0"/>
          </a:p>
          <a:p>
            <a:pPr>
              <a:defRPr/>
            </a:pPr>
            <a:r>
              <a:rPr lang="es-ES" sz="1800" dirty="0" err="1" smtClean="0"/>
              <a:t>Accountability</a:t>
            </a:r>
            <a:r>
              <a:rPr lang="es-ES" sz="1800" dirty="0" smtClean="0"/>
              <a:t>: </a:t>
            </a:r>
            <a:r>
              <a:rPr lang="es-ES" sz="1800" dirty="0" err="1" smtClean="0"/>
              <a:t>binding</a:t>
            </a:r>
            <a:r>
              <a:rPr lang="es-ES" sz="1800" dirty="0" smtClean="0"/>
              <a:t> </a:t>
            </a:r>
            <a:r>
              <a:rPr lang="es-ES" sz="1800" dirty="0" err="1" smtClean="0"/>
              <a:t>decision</a:t>
            </a:r>
            <a:endParaRPr lang="es-ES" sz="1800" dirty="0" smtClean="0"/>
          </a:p>
          <a:p>
            <a:pPr>
              <a:defRPr/>
            </a:pPr>
            <a:r>
              <a:rPr lang="es-ES" sz="1800" dirty="0" err="1" smtClean="0"/>
              <a:t>Not</a:t>
            </a:r>
            <a:r>
              <a:rPr lang="es-ES" sz="1800" dirty="0" smtClean="0"/>
              <a:t> </a:t>
            </a:r>
            <a:r>
              <a:rPr lang="es-ES" sz="1800" dirty="0" err="1" smtClean="0"/>
              <a:t>suitable</a:t>
            </a:r>
            <a:r>
              <a:rPr lang="es-ES" sz="1800" dirty="0" smtClean="0"/>
              <a:t> </a:t>
            </a:r>
            <a:r>
              <a:rPr lang="es-ES" sz="1800" dirty="0" err="1" smtClean="0"/>
              <a:t>for</a:t>
            </a:r>
            <a:r>
              <a:rPr lang="es-ES" sz="1800" dirty="0" smtClean="0"/>
              <a:t> </a:t>
            </a:r>
            <a:r>
              <a:rPr lang="es-ES" sz="1800" dirty="0" err="1" smtClean="0"/>
              <a:t>all</a:t>
            </a:r>
            <a:r>
              <a:rPr lang="es-ES" sz="1800" dirty="0" smtClean="0"/>
              <a:t> </a:t>
            </a:r>
            <a:r>
              <a:rPr lang="es-ES" sz="1800" dirty="0" err="1" smtClean="0"/>
              <a:t>types</a:t>
            </a:r>
            <a:r>
              <a:rPr lang="es-ES" sz="1800" dirty="0" smtClean="0"/>
              <a:t> of disputes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Limited costs</a:t>
            </a:r>
          </a:p>
          <a:p>
            <a:r>
              <a:rPr lang="en-US" dirty="0" smtClean="0"/>
              <a:t>Limited time frame</a:t>
            </a:r>
          </a:p>
          <a:p>
            <a:r>
              <a:rPr lang="en-US" dirty="0" smtClean="0"/>
              <a:t>Control for the State over the process</a:t>
            </a:r>
          </a:p>
          <a:p>
            <a:r>
              <a:rPr lang="en-US" dirty="0" smtClean="0"/>
              <a:t>Response to concerns about ISDS?</a:t>
            </a:r>
          </a:p>
          <a:p>
            <a:r>
              <a:rPr lang="en-US" dirty="0" smtClean="0"/>
              <a:t>Safeguards the investment relationship: win/win</a:t>
            </a:r>
          </a:p>
          <a:p>
            <a:r>
              <a:rPr lang="en-US" dirty="0" smtClean="0"/>
              <a:t>Alternative outcomes/not only monetary compensation</a:t>
            </a:r>
          </a:p>
          <a:p>
            <a:r>
              <a:rPr lang="en-US" dirty="0" smtClean="0"/>
              <a:t>Flexibility</a:t>
            </a:r>
          </a:p>
          <a:p>
            <a:r>
              <a:rPr lang="en-US" dirty="0" smtClean="0"/>
              <a:t>Process supported by treaty and rules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90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Mediation offers in IIAs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1</a:t>
            </a:r>
            <a:r>
              <a:rPr lang="en-US" b="1" baseline="30000" dirty="0" smtClean="0"/>
              <a:t>st</a:t>
            </a:r>
            <a:r>
              <a:rPr lang="en-US" b="1" dirty="0" smtClean="0"/>
              <a:t> requirement: the treaty must allow/offer mediation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 growing number of IIAs: Specific wording referring to mediation/conciliation as a method to reach amicable settlement during the “cooling-off” period.</a:t>
            </a:r>
          </a:p>
          <a:p>
            <a:r>
              <a:rPr lang="en-US" dirty="0" smtClean="0"/>
              <a:t> Ex: the US model treaty.</a:t>
            </a:r>
          </a:p>
          <a:p>
            <a:r>
              <a:rPr lang="en-US" dirty="0" smtClean="0"/>
              <a:t>Ex.: the ECT</a:t>
            </a:r>
          </a:p>
        </p:txBody>
      </p:sp>
    </p:spTree>
    <p:extLst>
      <p:ext uri="{BB962C8B-B14F-4D97-AF65-F5344CB8AC3E}">
        <p14:creationId xmlns:p14="http://schemas.microsoft.com/office/powerpoint/2010/main" val="3890456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Recent trend: stand-alone mediation provisions in IIAs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/>
              <a:t>recent trend: Stand-alone mediation provisions in </a:t>
            </a:r>
            <a:r>
              <a:rPr lang="en-US" dirty="0" smtClean="0"/>
              <a:t>IIAs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Mediation annex in draft EU-Canada CETA</a:t>
            </a:r>
          </a:p>
          <a:p>
            <a:pPr lvl="1"/>
            <a:r>
              <a:rPr lang="en-US" dirty="0"/>
              <a:t>Mediation/conciliation in the ASEAN </a:t>
            </a:r>
            <a:r>
              <a:rPr lang="en-US" dirty="0" smtClean="0"/>
              <a:t>ACIA</a:t>
            </a:r>
          </a:p>
          <a:p>
            <a:pPr marL="274320" lvl="1" indent="0">
              <a:buNone/>
            </a:pPr>
            <a:endParaRPr lang="en-US" dirty="0" smtClean="0"/>
          </a:p>
          <a:p>
            <a:pPr lvl="1"/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revised Investment Treaty of the Arab </a:t>
            </a:r>
            <a:r>
              <a:rPr lang="en-US" dirty="0" smtClean="0"/>
              <a:t>League of January 2013</a:t>
            </a:r>
            <a:endParaRPr lang="en-US" dirty="0"/>
          </a:p>
          <a:p>
            <a:pPr lvl="1"/>
            <a:r>
              <a:rPr lang="en-US" dirty="0"/>
              <a:t>The COMESA CCIA</a:t>
            </a:r>
          </a:p>
          <a:p>
            <a:pPr lvl="1"/>
            <a:r>
              <a:rPr lang="en-US" dirty="0"/>
              <a:t>In model BITs and recent </a:t>
            </a:r>
            <a:r>
              <a:rPr lang="en-US" dirty="0" smtClean="0"/>
              <a:t>treaties: the Thai model BIT of 2012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579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ISM-specific rules: treaty-based or Stand-alone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Canada-EU CETA annex on mediation: detailed rules in the treaty</a:t>
            </a:r>
          </a:p>
          <a:p>
            <a:r>
              <a:rPr lang="en-US" dirty="0" smtClean="0"/>
              <a:t>India model treaty.</a:t>
            </a:r>
          </a:p>
          <a:p>
            <a:r>
              <a:rPr lang="en-US" dirty="0" smtClean="0"/>
              <a:t> The IBA investor-State mediation rules</a:t>
            </a:r>
          </a:p>
          <a:p>
            <a:r>
              <a:rPr lang="en-US" dirty="0" smtClean="0"/>
              <a:t>The UNCITRAL Rules on conciliation (in fact mediation rules)</a:t>
            </a:r>
          </a:p>
          <a:p>
            <a:r>
              <a:rPr lang="en-US" dirty="0" smtClean="0"/>
              <a:t>The ICSID Rules on conciliation</a:t>
            </a:r>
          </a:p>
          <a:p>
            <a:r>
              <a:rPr lang="en-US" dirty="0" smtClean="0"/>
              <a:t>New ICC Mediation Rules</a:t>
            </a:r>
          </a:p>
          <a:p>
            <a:endParaRPr lang="en-US" dirty="0"/>
          </a:p>
          <a:p>
            <a:r>
              <a:rPr lang="en-US" dirty="0" smtClean="0"/>
              <a:t>Drafting treaty-specific mediation rules</a:t>
            </a:r>
          </a:p>
          <a:p>
            <a:r>
              <a:rPr lang="en-US" dirty="0" smtClean="0"/>
              <a:t>Reference to general or specific rules</a:t>
            </a:r>
          </a:p>
          <a:p>
            <a:endParaRPr lang="en-US" dirty="0"/>
          </a:p>
          <a:p>
            <a:r>
              <a:rPr lang="en-US" dirty="0" smtClean="0"/>
              <a:t>Recommendation: guide the parties. Allow for changes.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015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Reaching</a:t>
            </a:r>
            <a:r>
              <a:rPr lang="fr-FR" dirty="0" smtClean="0"/>
              <a:t> an agreement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Need for a framework to enable government officials</a:t>
            </a:r>
          </a:p>
          <a:p>
            <a:r>
              <a:rPr lang="en-US" dirty="0"/>
              <a:t>Need for </a:t>
            </a:r>
            <a:r>
              <a:rPr lang="en-US" dirty="0" smtClean="0"/>
              <a:t>clear accountability rules</a:t>
            </a:r>
          </a:p>
          <a:p>
            <a:r>
              <a:rPr lang="en-US" dirty="0" smtClean="0"/>
              <a:t>Importance of having the right representative(s)</a:t>
            </a:r>
            <a:endParaRPr lang="en-US" dirty="0"/>
          </a:p>
          <a:p>
            <a:r>
              <a:rPr lang="en-US" dirty="0"/>
              <a:t>Specific procedures for approval need to be made clear at the outset</a:t>
            </a:r>
          </a:p>
          <a:p>
            <a:r>
              <a:rPr lang="en-US" dirty="0"/>
              <a:t>Internal preparation and procedure</a:t>
            </a:r>
          </a:p>
          <a:p>
            <a:r>
              <a:rPr lang="en-US" dirty="0"/>
              <a:t>Bureaucracy/decision-making</a:t>
            </a:r>
          </a:p>
          <a:p>
            <a:r>
              <a:rPr lang="en-US" dirty="0"/>
              <a:t>Choice of an experienced and knowledgeable mediator is </a:t>
            </a:r>
            <a:r>
              <a:rPr lang="en-US" dirty="0" smtClean="0"/>
              <a:t>essential</a:t>
            </a:r>
          </a:p>
          <a:p>
            <a:r>
              <a:rPr lang="en-US" dirty="0" smtClean="0"/>
              <a:t>Support by an arbitration/mediation institution: crucial</a:t>
            </a:r>
            <a:endParaRPr lang="en-US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0207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Drafting</a:t>
            </a:r>
            <a:r>
              <a:rPr lang="fr-FR" dirty="0" smtClean="0"/>
              <a:t> and </a:t>
            </a:r>
            <a:r>
              <a:rPr lang="fr-FR" dirty="0" err="1" smtClean="0"/>
              <a:t>enforcing</a:t>
            </a:r>
            <a:r>
              <a:rPr lang="fr-FR" dirty="0" smtClean="0"/>
              <a:t> th agreement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The </a:t>
            </a:r>
            <a:r>
              <a:rPr lang="fr-FR" dirty="0" err="1" smtClean="0"/>
              <a:t>role</a:t>
            </a:r>
            <a:r>
              <a:rPr lang="fr-FR" dirty="0" smtClean="0"/>
              <a:t> of </a:t>
            </a:r>
            <a:r>
              <a:rPr lang="fr-FR" dirty="0" err="1" smtClean="0"/>
              <a:t>lawyers</a:t>
            </a:r>
            <a:r>
              <a:rPr lang="fr-FR" dirty="0" smtClean="0"/>
              <a:t>: in-house </a:t>
            </a:r>
            <a:r>
              <a:rPr lang="fr-FR" dirty="0" err="1" smtClean="0"/>
              <a:t>counsel</a:t>
            </a:r>
            <a:r>
              <a:rPr lang="fr-FR" dirty="0" smtClean="0"/>
              <a:t>, </a:t>
            </a:r>
            <a:r>
              <a:rPr lang="fr-FR" dirty="0" err="1" smtClean="0"/>
              <a:t>external</a:t>
            </a:r>
            <a:r>
              <a:rPr lang="fr-FR" dirty="0" smtClean="0"/>
              <a:t> </a:t>
            </a:r>
            <a:r>
              <a:rPr lang="fr-FR" dirty="0" err="1" smtClean="0"/>
              <a:t>counsel</a:t>
            </a:r>
            <a:r>
              <a:rPr lang="fr-FR" dirty="0" smtClean="0"/>
              <a:t>, </a:t>
            </a:r>
            <a:r>
              <a:rPr lang="fr-FR" dirty="0" err="1" smtClean="0"/>
              <a:t>government</a:t>
            </a:r>
            <a:r>
              <a:rPr lang="fr-FR" dirty="0" smtClean="0"/>
              <a:t> </a:t>
            </a:r>
            <a:r>
              <a:rPr lang="fr-FR" dirty="0" err="1" smtClean="0"/>
              <a:t>lawyers</a:t>
            </a:r>
            <a:r>
              <a:rPr lang="fr-FR" dirty="0" smtClean="0"/>
              <a:t>.</a:t>
            </a:r>
          </a:p>
          <a:p>
            <a:r>
              <a:rPr lang="fr-FR" dirty="0" smtClean="0"/>
              <a:t>Link </a:t>
            </a:r>
            <a:r>
              <a:rPr lang="fr-FR" dirty="0" err="1" smtClean="0"/>
              <a:t>with</a:t>
            </a:r>
            <a:r>
              <a:rPr lang="fr-FR" dirty="0" smtClean="0"/>
              <a:t> an </a:t>
            </a:r>
            <a:r>
              <a:rPr lang="fr-FR" dirty="0" err="1" smtClean="0"/>
              <a:t>investment</a:t>
            </a:r>
            <a:r>
              <a:rPr lang="fr-FR" dirty="0" smtClean="0"/>
              <a:t> arbitration  - </a:t>
            </a:r>
            <a:r>
              <a:rPr lang="fr-FR" dirty="0" err="1" smtClean="0"/>
              <a:t>pending</a:t>
            </a:r>
            <a:r>
              <a:rPr lang="fr-FR" dirty="0" smtClean="0"/>
              <a:t>/</a:t>
            </a:r>
            <a:r>
              <a:rPr lang="fr-FR" dirty="0" err="1" smtClean="0"/>
              <a:t>waived</a:t>
            </a:r>
            <a:r>
              <a:rPr lang="fr-FR" dirty="0" smtClean="0"/>
              <a:t>/</a:t>
            </a:r>
            <a:r>
              <a:rPr lang="fr-FR" dirty="0" err="1" smtClean="0"/>
              <a:t>without</a:t>
            </a:r>
            <a:r>
              <a:rPr lang="fr-FR" dirty="0" smtClean="0"/>
              <a:t> </a:t>
            </a:r>
            <a:r>
              <a:rPr lang="fr-FR" dirty="0" err="1" smtClean="0"/>
              <a:t>prejudice</a:t>
            </a:r>
            <a:endParaRPr lang="fr-FR" dirty="0" smtClean="0"/>
          </a:p>
          <a:p>
            <a:r>
              <a:rPr lang="fr-FR" dirty="0" smtClean="0"/>
              <a:t>The </a:t>
            </a:r>
            <a:r>
              <a:rPr lang="fr-FR" dirty="0" err="1" smtClean="0"/>
              <a:t>settlement</a:t>
            </a:r>
            <a:r>
              <a:rPr lang="fr-FR" dirty="0" smtClean="0"/>
              <a:t> agreement: </a:t>
            </a:r>
            <a:r>
              <a:rPr lang="fr-FR" dirty="0" err="1" smtClean="0"/>
              <a:t>monetary</a:t>
            </a:r>
            <a:r>
              <a:rPr lang="fr-FR" dirty="0" smtClean="0"/>
              <a:t> </a:t>
            </a:r>
            <a:r>
              <a:rPr lang="fr-FR" dirty="0" err="1" smtClean="0"/>
              <a:t>settlement</a:t>
            </a:r>
            <a:r>
              <a:rPr lang="fr-FR" dirty="0" smtClean="0"/>
              <a:t>, restitution, </a:t>
            </a:r>
            <a:r>
              <a:rPr lang="fr-FR" dirty="0" err="1" smtClean="0"/>
              <a:t>undertaking</a:t>
            </a:r>
            <a:r>
              <a:rPr lang="fr-FR" dirty="0" smtClean="0"/>
              <a:t> to </a:t>
            </a:r>
            <a:r>
              <a:rPr lang="fr-FR" dirty="0" err="1" smtClean="0"/>
              <a:t>perform</a:t>
            </a:r>
            <a:r>
              <a:rPr lang="fr-FR" dirty="0" smtClean="0"/>
              <a:t>,</a:t>
            </a:r>
            <a:r>
              <a:rPr lang="mr-IN" dirty="0" smtClean="0"/>
              <a:t>…</a:t>
            </a:r>
            <a:endParaRPr lang="it-IT" dirty="0" smtClean="0"/>
          </a:p>
          <a:p>
            <a:r>
              <a:rPr lang="it-IT" dirty="0" smtClean="0"/>
              <a:t>The </a:t>
            </a:r>
            <a:r>
              <a:rPr lang="it-IT" dirty="0" err="1" smtClean="0"/>
              <a:t>underlying</a:t>
            </a:r>
            <a:r>
              <a:rPr lang="it-IT" dirty="0" smtClean="0"/>
              <a:t> </a:t>
            </a:r>
            <a:r>
              <a:rPr lang="it-IT" dirty="0" err="1" smtClean="0"/>
              <a:t>treaty</a:t>
            </a:r>
            <a:r>
              <a:rPr lang="it-IT" dirty="0" smtClean="0"/>
              <a:t> </a:t>
            </a:r>
            <a:r>
              <a:rPr lang="it-IT" dirty="0" err="1" smtClean="0"/>
              <a:t>obligations</a:t>
            </a:r>
            <a:r>
              <a:rPr lang="it-IT" dirty="0" smtClean="0"/>
              <a:t>: </a:t>
            </a:r>
            <a:r>
              <a:rPr lang="it-IT" dirty="0" err="1" smtClean="0"/>
              <a:t>important</a:t>
            </a:r>
            <a:r>
              <a:rPr lang="it-IT" dirty="0" smtClean="0"/>
              <a:t> to </a:t>
            </a:r>
            <a:r>
              <a:rPr lang="it-IT" dirty="0" err="1" smtClean="0"/>
              <a:t>refer</a:t>
            </a:r>
            <a:r>
              <a:rPr lang="it-IT" dirty="0" smtClean="0"/>
              <a:t> to the </a:t>
            </a:r>
            <a:r>
              <a:rPr lang="it-IT" dirty="0" err="1" smtClean="0"/>
              <a:t>potential</a:t>
            </a:r>
            <a:r>
              <a:rPr lang="it-IT" dirty="0" smtClean="0"/>
              <a:t> </a:t>
            </a:r>
            <a:r>
              <a:rPr lang="it-IT" dirty="0" err="1" smtClean="0"/>
              <a:t>treaty</a:t>
            </a:r>
            <a:r>
              <a:rPr lang="it-IT" dirty="0" smtClean="0"/>
              <a:t> </a:t>
            </a:r>
            <a:r>
              <a:rPr lang="it-IT" dirty="0" err="1" smtClean="0"/>
              <a:t>violations</a:t>
            </a:r>
            <a:r>
              <a:rPr lang="it-IT" dirty="0" smtClean="0"/>
              <a:t>. </a:t>
            </a:r>
            <a:r>
              <a:rPr lang="it-IT" dirty="0" err="1" smtClean="0"/>
              <a:t>Settlement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compensation</a:t>
            </a:r>
            <a:r>
              <a:rPr lang="it-IT" dirty="0" smtClean="0"/>
              <a:t> </a:t>
            </a: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settlement</a:t>
            </a:r>
            <a:r>
              <a:rPr lang="it-IT" dirty="0" smtClean="0"/>
              <a:t> </a:t>
            </a:r>
            <a:r>
              <a:rPr lang="it-IT" dirty="0" err="1" smtClean="0"/>
              <a:t>does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entail</a:t>
            </a:r>
            <a:r>
              <a:rPr lang="it-IT" dirty="0" smtClean="0"/>
              <a:t> </a:t>
            </a:r>
            <a:r>
              <a:rPr lang="it-IT" dirty="0" err="1" smtClean="0"/>
              <a:t>recognition</a:t>
            </a:r>
            <a:r>
              <a:rPr lang="it-IT" dirty="0" smtClean="0"/>
              <a:t> of </a:t>
            </a:r>
            <a:r>
              <a:rPr lang="it-IT" dirty="0" err="1" smtClean="0"/>
              <a:t>violation</a:t>
            </a:r>
            <a:endParaRPr lang="it-IT" dirty="0" smtClean="0"/>
          </a:p>
          <a:p>
            <a:r>
              <a:rPr lang="it-IT" dirty="0" smtClean="0"/>
              <a:t>The UNCITRAL </a:t>
            </a:r>
            <a:r>
              <a:rPr lang="it-IT" dirty="0" err="1" smtClean="0"/>
              <a:t>enforcement</a:t>
            </a:r>
            <a:r>
              <a:rPr lang="it-IT" dirty="0" smtClean="0"/>
              <a:t> </a:t>
            </a:r>
            <a:r>
              <a:rPr lang="it-IT" dirty="0" err="1" smtClean="0"/>
              <a:t>rules</a:t>
            </a:r>
            <a:r>
              <a:rPr lang="it-IT" dirty="0" smtClean="0"/>
              <a:t> </a:t>
            </a:r>
            <a:r>
              <a:rPr lang="mr-IN" dirty="0" smtClean="0"/>
              <a:t>–</a:t>
            </a:r>
            <a:r>
              <a:rPr lang="it-IT" dirty="0" smtClean="0"/>
              <a:t> </a:t>
            </a:r>
            <a:r>
              <a:rPr lang="it-IT" dirty="0" err="1" smtClean="0"/>
              <a:t>Working</a:t>
            </a:r>
            <a:r>
              <a:rPr lang="it-IT" dirty="0" smtClean="0"/>
              <a:t> Group II.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5753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-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Contact:</a:t>
            </a:r>
          </a:p>
          <a:p>
            <a:r>
              <a:rPr lang="en-US" dirty="0" smtClean="0"/>
              <a:t>Anna Joubin-Bret</a:t>
            </a:r>
          </a:p>
          <a:p>
            <a:r>
              <a:rPr lang="en-US" dirty="0" smtClean="0"/>
              <a:t>Cabinet Joubin</a:t>
            </a:r>
            <a:r>
              <a:rPr lang="en-US" smtClean="0"/>
              <a:t>-Bret</a:t>
            </a:r>
            <a:endParaRPr lang="en-US" dirty="0" smtClean="0"/>
          </a:p>
          <a:p>
            <a:r>
              <a:rPr lang="en-US" dirty="0" smtClean="0"/>
              <a:t>4 </a:t>
            </a:r>
            <a:r>
              <a:rPr lang="en-US" dirty="0" err="1" smtClean="0"/>
              <a:t>bis</a:t>
            </a:r>
            <a:r>
              <a:rPr lang="en-US" dirty="0" smtClean="0"/>
              <a:t> rue du Colonel Moll</a:t>
            </a:r>
          </a:p>
          <a:p>
            <a:r>
              <a:rPr lang="en-US" dirty="0" smtClean="0"/>
              <a:t>75017 Paris</a:t>
            </a:r>
          </a:p>
          <a:p>
            <a:r>
              <a:rPr lang="en-US" dirty="0" smtClean="0">
                <a:hlinkClick r:id="rId2"/>
              </a:rPr>
              <a:t>ajb@joubin-bret.com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www.joubin-bret.com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249080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0</TotalTime>
  <Words>597</Words>
  <Application>Microsoft Office PowerPoint</Application>
  <PresentationFormat>On-screen Show (4:3)</PresentationFormat>
  <Paragraphs>102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Clarity</vt:lpstr>
      <vt:lpstr>AN UPDATE ON INVESTMENT mediation - The State’s Perspective </vt:lpstr>
      <vt:lpstr>Outline</vt:lpstr>
      <vt:lpstr>Known Investor-State cases for 2016</vt:lpstr>
      <vt:lpstr>The specific nature of investor-State dispute settlement</vt:lpstr>
      <vt:lpstr>Advantages/disadvantages of ISMediation</vt:lpstr>
      <vt:lpstr>Mediation offers in IIAs</vt:lpstr>
      <vt:lpstr>Recent trend: stand-alone mediation provisions in IIAs</vt:lpstr>
      <vt:lpstr>ISM-specific rules: treaty-based or Stand-alone ?</vt:lpstr>
      <vt:lpstr>Reaching an agreement</vt:lpstr>
      <vt:lpstr>Drafting and enforcing th agreement</vt:lpstr>
      <vt:lpstr>THANK -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Training on Trade and Investment Negotiations</dc:title>
  <dc:creator>ajoubin-bret</dc:creator>
  <cp:lastModifiedBy>Iryna DE MEYER</cp:lastModifiedBy>
  <cp:revision>53</cp:revision>
  <dcterms:created xsi:type="dcterms:W3CDTF">2013-04-07T15:18:32Z</dcterms:created>
  <dcterms:modified xsi:type="dcterms:W3CDTF">2017-05-09T14:39:26Z</dcterms:modified>
</cp:coreProperties>
</file>