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1" r:id="rId2"/>
    <p:sldMasterId id="2147483677" r:id="rId3"/>
    <p:sldMasterId id="2147483683" r:id="rId4"/>
    <p:sldMasterId id="2147483689" r:id="rId5"/>
    <p:sldMasterId id="2147483695" r:id="rId6"/>
  </p:sldMasterIdLst>
  <p:notesMasterIdLst>
    <p:notesMasterId r:id="rId27"/>
  </p:notesMasterIdLst>
  <p:handoutMasterIdLst>
    <p:handoutMasterId r:id="rId28"/>
  </p:handoutMasterIdLst>
  <p:sldIdLst>
    <p:sldId id="849" r:id="rId7"/>
    <p:sldId id="1121" r:id="rId8"/>
    <p:sldId id="1125" r:id="rId9"/>
    <p:sldId id="1119" r:id="rId10"/>
    <p:sldId id="1120" r:id="rId11"/>
    <p:sldId id="1109" r:id="rId12"/>
    <p:sldId id="1095" r:id="rId13"/>
    <p:sldId id="1104" r:id="rId14"/>
    <p:sldId id="1105" r:id="rId15"/>
    <p:sldId id="1126" r:id="rId16"/>
    <p:sldId id="1106" r:id="rId17"/>
    <p:sldId id="1123" r:id="rId18"/>
    <p:sldId id="1115" r:id="rId19"/>
    <p:sldId id="1127" r:id="rId20"/>
    <p:sldId id="1100" r:id="rId21"/>
    <p:sldId id="1108" r:id="rId22"/>
    <p:sldId id="1129" r:id="rId23"/>
    <p:sldId id="1060" r:id="rId24"/>
    <p:sldId id="1128" r:id="rId25"/>
    <p:sldId id="873" r:id="rId26"/>
  </p:sldIdLst>
  <p:sldSz cx="9144000" cy="6858000" type="screen4x3"/>
  <p:notesSz cx="6980238"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9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ndice Ayento" initials="CA" lastIdx="0" clrIdx="0"/>
  <p:cmAuthor id="1" name="Meg Kinnear" initials="MK"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72800" autoAdjust="0"/>
  </p:normalViewPr>
  <p:slideViewPr>
    <p:cSldViewPr>
      <p:cViewPr varScale="1">
        <p:scale>
          <a:sx n="56" d="100"/>
          <a:sy n="56" d="100"/>
        </p:scale>
        <p:origin x="522" y="78"/>
      </p:cViewPr>
      <p:guideLst>
        <p:guide orient="horz" pos="2160"/>
        <p:guide pos="2880"/>
      </p:guideLst>
    </p:cSldViewPr>
  </p:slideViewPr>
  <p:outlineViewPr>
    <p:cViewPr>
      <p:scale>
        <a:sx n="33" d="100"/>
        <a:sy n="33" d="100"/>
      </p:scale>
      <p:origin x="0" y="1440"/>
    </p:cViewPr>
  </p:outlineViewPr>
  <p:notesTextViewPr>
    <p:cViewPr>
      <p:scale>
        <a:sx n="3" d="2"/>
        <a:sy n="3" d="2"/>
      </p:scale>
      <p:origin x="0" y="0"/>
    </p:cViewPr>
  </p:notesTextViewPr>
  <p:sorterViewPr>
    <p:cViewPr>
      <p:scale>
        <a:sx n="160" d="100"/>
        <a:sy n="160" d="100"/>
      </p:scale>
      <p:origin x="0" y="69036"/>
    </p:cViewPr>
  </p:sorterViewPr>
  <p:notesViewPr>
    <p:cSldViewPr>
      <p:cViewPr>
        <p:scale>
          <a:sx n="110" d="100"/>
          <a:sy n="110" d="100"/>
        </p:scale>
        <p:origin x="3306" y="-522"/>
      </p:cViewPr>
      <p:guideLst>
        <p:guide orient="horz" pos="2880"/>
        <p:guide pos="219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WB.AD.WORLDBANK.ORG\und$\wb238689\M\Staff%20Directories\Frauke\Staff%20Requests%20for%20Stats\Meg\ICSID%20Website\2015-2%20(July%202015)\MASTER%20-%20All%20Web%20Stats%20NEW%20-%20WORKING%20file%20(2015-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ICSFILE\ICS-Div\Staff%20Directories\Frauke\ECT%20Conference%202017\MASTER%20-%20All%20Web%20Stats%20(2017-1)%20UPDATE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WB.AD.WORLDBANK.ORG\und$\wb238689\M\Staff%20Directories\Frauke\Staff%20Requests%20for%20Stats\Meg\ICSID%20Website\2015-2%20(July%202015)\MASTER%20-%20All%20Web%20Stats%20NEW%20-%20WORKING%20file%20(2015-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0"/>
      <c:rotY val="150"/>
      <c:rAngAx val="0"/>
    </c:view3D>
    <c:floor>
      <c:thickness val="0"/>
    </c:floor>
    <c:sideWall>
      <c:thickness val="0"/>
    </c:sideWall>
    <c:backWall>
      <c:thickness val="0"/>
    </c:backWall>
    <c:plotArea>
      <c:layout>
        <c:manualLayout>
          <c:layoutTarget val="inner"/>
          <c:xMode val="edge"/>
          <c:yMode val="edge"/>
          <c:x val="0"/>
          <c:y val="0.10634470691163891"/>
          <c:w val="1"/>
          <c:h val="0.85127661125692644"/>
        </c:manualLayout>
      </c:layout>
      <c:pie3DChart>
        <c:varyColors val="1"/>
        <c:ser>
          <c:idx val="0"/>
          <c:order val="0"/>
          <c:explosion val="25"/>
          <c:dLbls>
            <c:dLbl>
              <c:idx val="0"/>
              <c:layout>
                <c:manualLayout>
                  <c:x val="-1.1605962644182554E-2"/>
                  <c:y val="-7.8830289634848283E-2"/>
                </c:manualLayout>
              </c:layout>
              <c:tx>
                <c:rich>
                  <a:bodyPr wrap="square" lIns="38100" tIns="19050" rIns="38100" bIns="19050" anchor="ctr">
                    <a:noAutofit/>
                  </a:bodyPr>
                  <a:lstStyle/>
                  <a:p>
                    <a:pPr>
                      <a:defRPr sz="1200"/>
                    </a:pPr>
                    <a:fld id="{831DACF3-4321-4976-837B-DCE91F7852F3}" type="CATEGORYNAME">
                      <a:rPr lang="en-US" sz="1200"/>
                      <a:pPr>
                        <a:defRPr sz="1200"/>
                      </a:pPr>
                      <a:t>[CATEGORY NAME]</a:t>
                    </a:fld>
                    <a:r>
                      <a:rPr lang="en-US" sz="1200" baseline="0" dirty="0"/>
                      <a:t>
</a:t>
                    </a:r>
                    <a:fld id="{6C12D46A-912F-4035-861E-A40E50925AD2}" type="PERCENTAGE">
                      <a:rPr lang="en-US" sz="1200" baseline="0"/>
                      <a:pPr>
                        <a:defRPr sz="1200"/>
                      </a:pPr>
                      <a:t>[PERCENTAGE]</a:t>
                    </a:fld>
                    <a:endParaRPr lang="en-US" sz="1200" baseline="0" dirty="0"/>
                  </a:p>
                  <a:p>
                    <a:pPr>
                      <a:defRPr sz="1200"/>
                    </a:pPr>
                    <a:endParaRPr lang="en-US"/>
                  </a:p>
                </c:rich>
              </c:tx>
              <c:spPr>
                <a:noFill/>
                <a:ln>
                  <a:noFill/>
                </a:ln>
                <a:effectLst/>
              </c:sp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0-DA5C-4028-9513-CF51307F4D29}"/>
                </c:ext>
                <c:ext xmlns:c15="http://schemas.microsoft.com/office/drawing/2012/chart" uri="{CE6537A1-D6FC-4f65-9D91-7224C49458BB}">
                  <c15:layout>
                    <c:manualLayout>
                      <c:w val="0.2281434091571887"/>
                      <c:h val="0.19311714325183035"/>
                    </c:manualLayout>
                  </c15:layout>
                  <c15:dlblFieldTable/>
                  <c15:showDataLabelsRange val="0"/>
                </c:ext>
              </c:extLst>
            </c:dLbl>
            <c:dLbl>
              <c:idx val="1"/>
              <c:layout>
                <c:manualLayout>
                  <c:x val="5.0632911392405132E-2"/>
                  <c:y val="-8.4210526315789527E-2"/>
                </c:manualLayout>
              </c:layout>
              <c:tx>
                <c:rich>
                  <a:bodyPr wrap="square" lIns="38100" tIns="19050" rIns="38100" bIns="19050" anchor="ctr">
                    <a:spAutoFit/>
                  </a:bodyPr>
                  <a:lstStyle/>
                  <a:p>
                    <a:pPr>
                      <a:defRPr sz="1200"/>
                    </a:pPr>
                    <a:fld id="{5818649F-72F4-4F13-AC51-EB53078AAE74}" type="CATEGORYNAME">
                      <a:rPr lang="en-US" sz="1200"/>
                      <a:pPr>
                        <a:defRPr sz="1200"/>
                      </a:pPr>
                      <a:t>[CATEGORY NAME]</a:t>
                    </a:fld>
                    <a:r>
                      <a:rPr lang="en-US" sz="1200" baseline="0" dirty="0"/>
                      <a:t>
</a:t>
                    </a:r>
                    <a:fld id="{7AFB326B-F9C1-47BB-B2B3-CECB8642A963}" type="PERCENTAGE">
                      <a:rPr lang="en-US" sz="1200" baseline="0"/>
                      <a:pPr>
                        <a:defRPr sz="1200"/>
                      </a:pPr>
                      <a:t>[PERCENTAGE]</a:t>
                    </a:fld>
                    <a:endParaRPr lang="en-US" sz="1200" baseline="0" dirty="0"/>
                  </a:p>
                </c:rich>
              </c:tx>
              <c:spPr>
                <a:noFill/>
                <a:ln>
                  <a:noFill/>
                </a:ln>
                <a:effectLst/>
              </c:spPr>
              <c:dLblPos val="outEnd"/>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DA5C-4028-9513-CF51307F4D29}"/>
                </c:ext>
                <c:ext xmlns:c15="http://schemas.microsoft.com/office/drawing/2012/chart" uri="{CE6537A1-D6FC-4f65-9D91-7224C49458BB}">
                  <c15:layout/>
                  <c15:dlblFieldTable/>
                  <c15:showDataLabelsRange val="0"/>
                </c:ext>
              </c:extLst>
            </c:dLbl>
            <c:spPr>
              <a:noFill/>
              <a:ln>
                <a:noFill/>
              </a:ln>
              <a:effectLst/>
            </c:sp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'Outcomes Conciliation'!$B$6:$B$7</c:f>
              <c:strCache>
                <c:ptCount val="2"/>
                <c:pt idx="0">
                  <c:v>Conciliation Commission Report issued</c:v>
                </c:pt>
                <c:pt idx="1">
                  <c:v>Proceeding Discontinued</c:v>
                </c:pt>
              </c:strCache>
            </c:strRef>
          </c:cat>
          <c:val>
            <c:numRef>
              <c:f>'Outcomes Conciliation'!$E$6:$E$7</c:f>
              <c:numCache>
                <c:formatCode>General</c:formatCode>
                <c:ptCount val="2"/>
                <c:pt idx="0">
                  <c:v>6</c:v>
                </c:pt>
                <c:pt idx="1">
                  <c:v>2</c:v>
                </c:pt>
              </c:numCache>
            </c:numRef>
          </c:val>
          <c:extLst xmlns:c16r2="http://schemas.microsoft.com/office/drawing/2015/06/chart">
            <c:ext xmlns:c16="http://schemas.microsoft.com/office/drawing/2014/chart" uri="{C3380CC4-5D6E-409C-BE32-E72D297353CC}">
              <c16:uniqueId val="{00000002-DA5C-4028-9513-CF51307F4D29}"/>
            </c:ext>
          </c:extLst>
        </c:ser>
        <c:dLbls>
          <c:showLegendKey val="0"/>
          <c:showVal val="0"/>
          <c:showCatName val="1"/>
          <c:showSerName val="0"/>
          <c:showPercent val="1"/>
          <c:showBubbleSize val="0"/>
          <c:showLeaderLines val="1"/>
        </c:dLbls>
      </c:pie3DChart>
    </c:plotArea>
    <c:plotVisOnly val="1"/>
    <c:dispBlanksAs val="gap"/>
    <c:showDLblsOverMax val="0"/>
  </c:chart>
  <c:spPr>
    <a:ln>
      <a:noFill/>
    </a:ln>
  </c:spPr>
  <c:txPr>
    <a:bodyPr/>
    <a:lstStyle/>
    <a:p>
      <a:pPr>
        <a:defRPr sz="9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0"/>
      <c:rotY val="130"/>
      <c:rAngAx val="0"/>
    </c:view3D>
    <c:floor>
      <c:thickness val="0"/>
    </c:floor>
    <c:sideWall>
      <c:thickness val="0"/>
    </c:sideWall>
    <c:backWall>
      <c:thickness val="0"/>
    </c:backWall>
    <c:plotArea>
      <c:layout>
        <c:manualLayout>
          <c:layoutTarget val="inner"/>
          <c:xMode val="edge"/>
          <c:yMode val="edge"/>
          <c:x val="0"/>
          <c:y val="4.4260635463398326E-2"/>
          <c:w val="1"/>
          <c:h val="0.86394178247130826"/>
        </c:manualLayout>
      </c:layout>
      <c:pie3DChart>
        <c:varyColors val="1"/>
        <c:ser>
          <c:idx val="0"/>
          <c:order val="0"/>
          <c:explosion val="25"/>
          <c:dLbls>
            <c:dLbl>
              <c:idx val="0"/>
              <c:layout>
                <c:manualLayout>
                  <c:x val="-4.7753165343332404E-2"/>
                  <c:y val="-6.4258456329729E-2"/>
                </c:manualLayout>
              </c:layout>
              <c:dLblPos val="outEnd"/>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0-A4B9-4B8E-882E-97A0EE51A912}"/>
                </c:ext>
                <c:ext xmlns:c15="http://schemas.microsoft.com/office/drawing/2012/chart" uri="{CE6537A1-D6FC-4f65-9D91-7224C49458BB}">
                  <c15:layout/>
                </c:ext>
              </c:extLst>
            </c:dLbl>
            <c:dLbl>
              <c:idx val="1"/>
              <c:layout>
                <c:manualLayout>
                  <c:x val="6.6439220516085709E-2"/>
                  <c:y val="9.1797794756755709E-3"/>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A4B9-4B8E-882E-97A0EE51A912}"/>
                </c:ex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1200"/>
                </a:pPr>
                <a:endParaRPr lang="en-US"/>
              </a:p>
            </c:tx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'Outcomes Conciliation'!$B$10:$B$11</c:f>
              <c:strCache>
                <c:ptCount val="2"/>
                <c:pt idx="0">
                  <c:v>Report recording failure of the Parties to reach agreement</c:v>
                </c:pt>
                <c:pt idx="1">
                  <c:v>Report recording agreement of the Parties</c:v>
                </c:pt>
              </c:strCache>
            </c:strRef>
          </c:cat>
          <c:val>
            <c:numRef>
              <c:f>'Outcomes Conciliation'!$E$10:$E$11</c:f>
              <c:numCache>
                <c:formatCode>General</c:formatCode>
                <c:ptCount val="2"/>
                <c:pt idx="0">
                  <c:v>5</c:v>
                </c:pt>
                <c:pt idx="1">
                  <c:v>1</c:v>
                </c:pt>
              </c:numCache>
            </c:numRef>
          </c:val>
          <c:extLst xmlns:c16r2="http://schemas.microsoft.com/office/drawing/2015/06/chart">
            <c:ext xmlns:c16="http://schemas.microsoft.com/office/drawing/2014/chart" uri="{C3380CC4-5D6E-409C-BE32-E72D297353CC}">
              <c16:uniqueId val="{00000002-A4B9-4B8E-882E-97A0EE51A912}"/>
            </c:ext>
          </c:extLst>
        </c:ser>
        <c:dLbls>
          <c:showLegendKey val="0"/>
          <c:showVal val="0"/>
          <c:showCatName val="1"/>
          <c:showSerName val="0"/>
          <c:showPercent val="1"/>
          <c:showBubbleSize val="0"/>
          <c:showLeaderLines val="1"/>
        </c:dLbls>
      </c:pie3DChart>
    </c:plotArea>
    <c:plotVisOnly val="1"/>
    <c:dispBlanksAs val="gap"/>
    <c:showDLblsOverMax val="0"/>
  </c:chart>
  <c:spPr>
    <a:ln>
      <a:noFill/>
    </a:ln>
  </c:spPr>
  <c:txPr>
    <a:bodyPr/>
    <a:lstStyle/>
    <a:p>
      <a:pPr>
        <a:defRPr sz="9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0"/>
      <c:rotY val="160"/>
      <c:rAngAx val="0"/>
    </c:view3D>
    <c:floor>
      <c:thickness val="0"/>
    </c:floor>
    <c:sideWall>
      <c:thickness val="0"/>
    </c:sideWall>
    <c:backWall>
      <c:thickness val="0"/>
    </c:backWall>
    <c:plotArea>
      <c:layout>
        <c:manualLayout>
          <c:layoutTarget val="inner"/>
          <c:xMode val="edge"/>
          <c:yMode val="edge"/>
          <c:x val="8.3705246795606841E-2"/>
          <c:y val="0.10576336908398314"/>
          <c:w val="0.87745980174808258"/>
          <c:h val="0.85164597206092674"/>
        </c:manualLayout>
      </c:layout>
      <c:pie3DChart>
        <c:varyColors val="1"/>
        <c:ser>
          <c:idx val="0"/>
          <c:order val="0"/>
          <c:explosion val="25"/>
          <c:dPt>
            <c:idx val="1"/>
            <c:bubble3D val="0"/>
            <c:explosion val="15"/>
            <c:extLst xmlns:c16r2="http://schemas.microsoft.com/office/drawing/2015/06/chart">
              <c:ext xmlns:c16="http://schemas.microsoft.com/office/drawing/2014/chart" uri="{C3380CC4-5D6E-409C-BE32-E72D297353CC}">
                <c16:uniqueId val="{00000001-D9C8-4243-BAB9-A9D3D43AC6B9}"/>
              </c:ext>
            </c:extLst>
          </c:dPt>
          <c:dLbls>
            <c:dLbl>
              <c:idx val="0"/>
              <c:layout>
                <c:manualLayout>
                  <c:x val="3.7019341028973063E-4"/>
                  <c:y val="-0.11251294429426352"/>
                </c:manualLayout>
              </c:layout>
              <c:tx>
                <c:rich>
                  <a:bodyPr wrap="square" lIns="38100" tIns="19050" rIns="38100" bIns="19050" anchor="ctr">
                    <a:noAutofit/>
                  </a:bodyPr>
                  <a:lstStyle/>
                  <a:p>
                    <a:pPr>
                      <a:defRPr sz="1200"/>
                    </a:pPr>
                    <a:fld id="{4D685A3C-C779-4498-B58C-34A93B55AD62}" type="CATEGORYNAME">
                      <a:rPr lang="en-US" sz="1200"/>
                      <a:pPr>
                        <a:defRPr sz="1200"/>
                      </a:pPr>
                      <a:t>[CATEGORY NAME]</a:t>
                    </a:fld>
                    <a:r>
                      <a:rPr lang="en-US" sz="1200" baseline="0" dirty="0"/>
                      <a:t>
</a:t>
                    </a:r>
                    <a:fld id="{AD366134-20A8-443E-944F-9938C164CF93}" type="PERCENTAGE">
                      <a:rPr lang="en-US" sz="1200" baseline="0" smtClean="0"/>
                      <a:pPr>
                        <a:defRPr sz="1200"/>
                      </a:pPr>
                      <a:t>[PERCENTAGE]</a:t>
                    </a:fld>
                    <a:endParaRPr lang="en-US" sz="1200" baseline="0" dirty="0"/>
                  </a:p>
                  <a:p>
                    <a:pPr>
                      <a:defRPr sz="1200"/>
                    </a:pPr>
                    <a:endParaRPr lang="en-US"/>
                  </a:p>
                </c:rich>
              </c:tx>
              <c:spPr>
                <a:noFill/>
                <a:ln>
                  <a:noFill/>
                </a:ln>
                <a:effectLst/>
              </c:sp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2-D9C8-4243-BAB9-A9D3D43AC6B9}"/>
                </c:ext>
                <c:ext xmlns:c15="http://schemas.microsoft.com/office/drawing/2012/chart" uri="{CE6537A1-D6FC-4f65-9D91-7224C49458BB}">
                  <c15:layout>
                    <c:manualLayout>
                      <c:w val="0.23349611494610328"/>
                      <c:h val="0.30019646365422398"/>
                    </c:manualLayout>
                  </c15:layout>
                  <c15:dlblFieldTable/>
                  <c15:showDataLabelsRange val="0"/>
                </c:ext>
              </c:extLst>
            </c:dLbl>
            <c:dLbl>
              <c:idx val="1"/>
              <c:layout>
                <c:manualLayout>
                  <c:x val="2.3936358753668525E-2"/>
                  <c:y val="0.13712049497896925"/>
                </c:manualLayout>
              </c:layout>
              <c:tx>
                <c:rich>
                  <a:bodyPr wrap="square" lIns="38100" tIns="19050" rIns="38100" bIns="19050" anchor="ctr">
                    <a:noAutofit/>
                  </a:bodyPr>
                  <a:lstStyle/>
                  <a:p>
                    <a:pPr>
                      <a:defRPr sz="1200"/>
                    </a:pPr>
                    <a:fld id="{7848027B-2CA7-4D38-835F-34B4F70FDA43}" type="CATEGORYNAME">
                      <a:rPr lang="en-US" sz="1200"/>
                      <a:pPr>
                        <a:defRPr sz="1200"/>
                      </a:pPr>
                      <a:t>[CATEGORY NAME]</a:t>
                    </a:fld>
                    <a:r>
                      <a:rPr lang="en-US" sz="1200" baseline="0" dirty="0"/>
                      <a:t>
</a:t>
                    </a:r>
                    <a:fld id="{5FFF3C38-11DE-4D8E-94D6-FE7C40E0D423}" type="PERCENTAGE">
                      <a:rPr lang="en-US" sz="1200" baseline="0"/>
                      <a:pPr>
                        <a:defRPr sz="1200"/>
                      </a:pPr>
                      <a:t>[PERCENTAGE]</a:t>
                    </a:fld>
                    <a:r>
                      <a:rPr lang="en-US" sz="1200" baseline="0" dirty="0"/>
                      <a:t> </a:t>
                    </a:r>
                  </a:p>
                  <a:p>
                    <a:pPr>
                      <a:defRPr sz="1200"/>
                    </a:pPr>
                    <a:endParaRPr lang="en-US"/>
                  </a:p>
                </c:rich>
              </c:tx>
              <c:spPr>
                <a:noFill/>
                <a:ln>
                  <a:noFill/>
                </a:ln>
                <a:effectLst/>
              </c:sp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D9C8-4243-BAB9-A9D3D43AC6B9}"/>
                </c:ext>
                <c:ext xmlns:c15="http://schemas.microsoft.com/office/drawing/2012/chart" uri="{CE6537A1-D6FC-4f65-9D91-7224C49458BB}">
                  <c15:layout>
                    <c:manualLayout>
                      <c:w val="0.19129461156205568"/>
                      <c:h val="0.35314463669771129"/>
                    </c:manualLayout>
                  </c15:layout>
                  <c15:dlblFieldTable/>
                  <c15:showDataLabelsRange val="0"/>
                </c:ext>
              </c:extLst>
            </c:dLbl>
            <c:spPr>
              <a:noFill/>
              <a:ln>
                <a:noFill/>
              </a:ln>
              <a:effectLst/>
            </c:spPr>
            <c:txPr>
              <a:bodyPr wrap="square" lIns="38100" tIns="19050" rIns="38100" bIns="19050" anchor="ctr">
                <a:spAutoFit/>
              </a:bodyPr>
              <a:lstStyle/>
              <a:p>
                <a:pPr>
                  <a:defRPr sz="1200"/>
                </a:pPr>
                <a:endParaRPr lang="en-US"/>
              </a:p>
            </c:tx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'Outcomes Arbitration'!$B$5:$B$6</c:f>
              <c:strCache>
                <c:ptCount val="2"/>
                <c:pt idx="0">
                  <c:v>Dispute decided by Tribunal</c:v>
                </c:pt>
                <c:pt idx="1">
                  <c:v>Dispute settled or proceeding otherwise discontinued</c:v>
                </c:pt>
              </c:strCache>
            </c:strRef>
          </c:cat>
          <c:val>
            <c:numRef>
              <c:f>'Outcomes Arbitration'!$F$5:$F$6</c:f>
              <c:numCache>
                <c:formatCode>General</c:formatCode>
                <c:ptCount val="2"/>
                <c:pt idx="0">
                  <c:v>220</c:v>
                </c:pt>
                <c:pt idx="1">
                  <c:v>125</c:v>
                </c:pt>
              </c:numCache>
            </c:numRef>
          </c:val>
          <c:extLst xmlns:c16r2="http://schemas.microsoft.com/office/drawing/2015/06/chart">
            <c:ext xmlns:c16="http://schemas.microsoft.com/office/drawing/2014/chart" uri="{C3380CC4-5D6E-409C-BE32-E72D297353CC}">
              <c16:uniqueId val="{00000003-D9C8-4243-BAB9-A9D3D43AC6B9}"/>
            </c:ext>
          </c:extLst>
        </c:ser>
        <c:dLbls>
          <c:showLegendKey val="0"/>
          <c:showVal val="0"/>
          <c:showCatName val="1"/>
          <c:showSerName val="0"/>
          <c:showPercent val="1"/>
          <c:showBubbleSize val="0"/>
          <c:showLeaderLines val="1"/>
        </c:dLbls>
      </c:pie3DChart>
      <c:spPr>
        <a:ln>
          <a:noFill/>
        </a:ln>
      </c:spPr>
    </c:plotArea>
    <c:plotVisOnly val="1"/>
    <c:dispBlanksAs val="gap"/>
    <c:showDLblsOverMax val="0"/>
  </c:chart>
  <c:spPr>
    <a:ln>
      <a:noFill/>
    </a:ln>
  </c:spPr>
  <c:txPr>
    <a:bodyPr/>
    <a:lstStyle/>
    <a:p>
      <a:pPr>
        <a:defRPr sz="9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BC1FE9-3D55-4C63-9B04-0FDB2CD3C37D}"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03279C04-655E-4135-BB07-2C488E138789}">
      <dgm:prSet phldrT="[Text]"/>
      <dgm:spPr/>
      <dgm:t>
        <a:bodyPr/>
        <a:lstStyle/>
        <a:p>
          <a:r>
            <a:rPr lang="en-US" b="1" u="sng" dirty="0">
              <a:latin typeface="Leelawadee" pitchFamily="34" charset="-34"/>
              <a:cs typeface="Leelawadee" pitchFamily="34" charset="-34"/>
            </a:rPr>
            <a:t>Convention (1966)</a:t>
          </a:r>
        </a:p>
        <a:p>
          <a:r>
            <a:rPr lang="en-US" b="1" dirty="0">
              <a:latin typeface="Leelawadee" pitchFamily="34" charset="-34"/>
              <a:cs typeface="Leelawadee" pitchFamily="34" charset="-34"/>
            </a:rPr>
            <a:t>Both disputing parties from ICSID Member States</a:t>
          </a:r>
        </a:p>
      </dgm:t>
    </dgm:pt>
    <dgm:pt modelId="{D2C241DC-D689-469D-A719-9CC213FD0532}" type="parTrans" cxnId="{ED49A6CB-09F4-4606-B458-E0B504F71789}">
      <dgm:prSet/>
      <dgm:spPr/>
      <dgm:t>
        <a:bodyPr/>
        <a:lstStyle/>
        <a:p>
          <a:endParaRPr lang="en-US"/>
        </a:p>
      </dgm:t>
    </dgm:pt>
    <dgm:pt modelId="{1D88B414-5CF9-4EA1-B309-03C10A70C7D8}" type="sibTrans" cxnId="{ED49A6CB-09F4-4606-B458-E0B504F71789}">
      <dgm:prSet/>
      <dgm:spPr/>
      <dgm:t>
        <a:bodyPr/>
        <a:lstStyle/>
        <a:p>
          <a:endParaRPr lang="en-US"/>
        </a:p>
      </dgm:t>
    </dgm:pt>
    <dgm:pt modelId="{E4338A60-391A-4E10-A692-879FE7297FE3}">
      <dgm:prSet phldrT="[Text]" custT="1"/>
      <dgm:spPr/>
      <dgm:t>
        <a:bodyPr/>
        <a:lstStyle/>
        <a:p>
          <a:r>
            <a:rPr lang="en-US" sz="1600" b="1" dirty="0">
              <a:latin typeface="Leelawadee" pitchFamily="34" charset="-34"/>
              <a:cs typeface="Leelawadee" pitchFamily="34" charset="-34"/>
            </a:rPr>
            <a:t>Conciliation</a:t>
          </a:r>
        </a:p>
      </dgm:t>
    </dgm:pt>
    <dgm:pt modelId="{8FCE1324-B1AC-4BC1-A103-D298E29B4A15}" type="parTrans" cxnId="{88FFC383-3999-4FA6-B5E2-798162603B96}">
      <dgm:prSet/>
      <dgm:spPr/>
      <dgm:t>
        <a:bodyPr/>
        <a:lstStyle/>
        <a:p>
          <a:endParaRPr lang="en-US"/>
        </a:p>
      </dgm:t>
    </dgm:pt>
    <dgm:pt modelId="{E0EBB910-72B3-45AD-8471-61A37F44B6CE}" type="sibTrans" cxnId="{88FFC383-3999-4FA6-B5E2-798162603B96}">
      <dgm:prSet/>
      <dgm:spPr/>
      <dgm:t>
        <a:bodyPr/>
        <a:lstStyle/>
        <a:p>
          <a:endParaRPr lang="en-US"/>
        </a:p>
      </dgm:t>
    </dgm:pt>
    <dgm:pt modelId="{B06F65BD-DA3D-40A0-AB31-243EE98A0F50}">
      <dgm:prSet phldrT="[Text]" custT="1"/>
      <dgm:spPr/>
      <dgm:t>
        <a:bodyPr/>
        <a:lstStyle/>
        <a:p>
          <a:r>
            <a:rPr lang="en-US" sz="1600" b="1" dirty="0">
              <a:latin typeface="Leelawadee" pitchFamily="34" charset="-34"/>
              <a:cs typeface="Leelawadee" pitchFamily="34" charset="-34"/>
            </a:rPr>
            <a:t>Arbitration</a:t>
          </a:r>
        </a:p>
      </dgm:t>
    </dgm:pt>
    <dgm:pt modelId="{474E6C22-C944-4EF1-94B1-1694C0458596}" type="parTrans" cxnId="{0B5D78C0-A12E-425D-A57A-79E3008BF60A}">
      <dgm:prSet/>
      <dgm:spPr/>
      <dgm:t>
        <a:bodyPr/>
        <a:lstStyle/>
        <a:p>
          <a:endParaRPr lang="en-US"/>
        </a:p>
      </dgm:t>
    </dgm:pt>
    <dgm:pt modelId="{1400838E-E97C-4D3A-BA1D-617FC79CA184}" type="sibTrans" cxnId="{0B5D78C0-A12E-425D-A57A-79E3008BF60A}">
      <dgm:prSet/>
      <dgm:spPr/>
      <dgm:t>
        <a:bodyPr/>
        <a:lstStyle/>
        <a:p>
          <a:endParaRPr lang="en-US"/>
        </a:p>
      </dgm:t>
    </dgm:pt>
    <dgm:pt modelId="{207E1425-2759-49E2-87E4-6327AB68B56B}">
      <dgm:prSet phldrT="[Text]"/>
      <dgm:spPr/>
      <dgm:t>
        <a:bodyPr/>
        <a:lstStyle/>
        <a:p>
          <a:r>
            <a:rPr lang="en-US" b="1" u="sng" dirty="0">
              <a:latin typeface="Leelawadee" pitchFamily="34" charset="-34"/>
              <a:cs typeface="Leelawadee" pitchFamily="34" charset="-34"/>
            </a:rPr>
            <a:t>Additional Facility (1978)</a:t>
          </a:r>
        </a:p>
        <a:p>
          <a:r>
            <a:rPr lang="en-US" b="1" dirty="0">
              <a:latin typeface="Leelawadee" pitchFamily="34" charset="-34"/>
              <a:cs typeface="Leelawadee" pitchFamily="34" charset="-34"/>
            </a:rPr>
            <a:t>One disputing party from Member States</a:t>
          </a:r>
        </a:p>
      </dgm:t>
    </dgm:pt>
    <dgm:pt modelId="{95219978-2388-4F02-B66F-72D968C947FC}" type="parTrans" cxnId="{D35F5148-DC1B-4BE4-8299-CCF98489CD32}">
      <dgm:prSet/>
      <dgm:spPr/>
      <dgm:t>
        <a:bodyPr/>
        <a:lstStyle/>
        <a:p>
          <a:endParaRPr lang="en-US"/>
        </a:p>
      </dgm:t>
    </dgm:pt>
    <dgm:pt modelId="{A0358E52-1C16-466D-B305-9B210BE74C9A}" type="sibTrans" cxnId="{D35F5148-DC1B-4BE4-8299-CCF98489CD32}">
      <dgm:prSet/>
      <dgm:spPr/>
      <dgm:t>
        <a:bodyPr/>
        <a:lstStyle/>
        <a:p>
          <a:endParaRPr lang="en-US"/>
        </a:p>
      </dgm:t>
    </dgm:pt>
    <dgm:pt modelId="{5CC64CE6-48EF-49FF-9F84-241D97CF6507}">
      <dgm:prSet phldrT="[Text]" custT="1"/>
      <dgm:spPr/>
      <dgm:t>
        <a:bodyPr/>
        <a:lstStyle/>
        <a:p>
          <a:r>
            <a:rPr lang="en-US" sz="1600" b="1" dirty="0">
              <a:latin typeface="Leelawadee" pitchFamily="34" charset="-34"/>
              <a:cs typeface="Leelawadee" pitchFamily="34" charset="-34"/>
            </a:rPr>
            <a:t>Conciliation</a:t>
          </a:r>
        </a:p>
      </dgm:t>
    </dgm:pt>
    <dgm:pt modelId="{0B15013A-5B0E-4874-ABBA-F99936C95E44}" type="parTrans" cxnId="{A1A65FD9-AA11-42BB-8683-FD0AEE1A411E}">
      <dgm:prSet/>
      <dgm:spPr/>
      <dgm:t>
        <a:bodyPr/>
        <a:lstStyle/>
        <a:p>
          <a:endParaRPr lang="en-US"/>
        </a:p>
      </dgm:t>
    </dgm:pt>
    <dgm:pt modelId="{37FD42F9-4BC4-4002-A4F7-4C1EE4F473EA}" type="sibTrans" cxnId="{A1A65FD9-AA11-42BB-8683-FD0AEE1A411E}">
      <dgm:prSet/>
      <dgm:spPr/>
      <dgm:t>
        <a:bodyPr/>
        <a:lstStyle/>
        <a:p>
          <a:endParaRPr lang="en-US"/>
        </a:p>
      </dgm:t>
    </dgm:pt>
    <dgm:pt modelId="{77B3CBF2-6118-4316-95D3-FB9D4A095049}">
      <dgm:prSet phldrT="[Text]" custT="1"/>
      <dgm:spPr/>
      <dgm:t>
        <a:bodyPr/>
        <a:lstStyle/>
        <a:p>
          <a:r>
            <a:rPr lang="en-US" sz="1600" b="1" dirty="0">
              <a:latin typeface="Leelawadee" pitchFamily="34" charset="-34"/>
              <a:cs typeface="Leelawadee" pitchFamily="34" charset="-34"/>
            </a:rPr>
            <a:t>Arbitration</a:t>
          </a:r>
        </a:p>
      </dgm:t>
    </dgm:pt>
    <dgm:pt modelId="{A05755B5-0AA8-4A44-BD8C-FDA2A0BD769B}" type="parTrans" cxnId="{793380F9-6D74-4FEC-8A1B-4608BF81F095}">
      <dgm:prSet/>
      <dgm:spPr/>
      <dgm:t>
        <a:bodyPr/>
        <a:lstStyle/>
        <a:p>
          <a:endParaRPr lang="en-US"/>
        </a:p>
      </dgm:t>
    </dgm:pt>
    <dgm:pt modelId="{E0830154-9431-44E1-A563-179506B70E79}" type="sibTrans" cxnId="{793380F9-6D74-4FEC-8A1B-4608BF81F095}">
      <dgm:prSet/>
      <dgm:spPr/>
      <dgm:t>
        <a:bodyPr/>
        <a:lstStyle/>
        <a:p>
          <a:endParaRPr lang="en-US"/>
        </a:p>
      </dgm:t>
    </dgm:pt>
    <dgm:pt modelId="{21B40699-B4DF-407F-8F9E-542BCB93FD63}">
      <dgm:prSet phldrT="[Text]"/>
      <dgm:spPr/>
      <dgm:t>
        <a:bodyPr/>
        <a:lstStyle/>
        <a:p>
          <a:r>
            <a:rPr lang="en-US" b="1" u="sng" dirty="0">
              <a:latin typeface="Leelawadee" pitchFamily="34" charset="-34"/>
              <a:cs typeface="Leelawadee" pitchFamily="34" charset="-34"/>
            </a:rPr>
            <a:t>Other</a:t>
          </a:r>
        </a:p>
        <a:p>
          <a:r>
            <a:rPr lang="en-US" b="1" dirty="0">
              <a:latin typeface="Leelawadee" pitchFamily="34" charset="-34"/>
              <a:cs typeface="Leelawadee" pitchFamily="34" charset="-34"/>
            </a:rPr>
            <a:t>Need not be from Member State</a:t>
          </a:r>
        </a:p>
      </dgm:t>
    </dgm:pt>
    <dgm:pt modelId="{57F37CC7-2A5E-4DC3-9D59-31A1D96AFEDE}" type="parTrans" cxnId="{031C5EE4-6DB5-4045-83DD-8FFC1142D9C7}">
      <dgm:prSet/>
      <dgm:spPr/>
      <dgm:t>
        <a:bodyPr/>
        <a:lstStyle/>
        <a:p>
          <a:endParaRPr lang="en-US"/>
        </a:p>
      </dgm:t>
    </dgm:pt>
    <dgm:pt modelId="{5200DC4B-1A0B-45C7-B46D-D9875768A6F7}" type="sibTrans" cxnId="{031C5EE4-6DB5-4045-83DD-8FFC1142D9C7}">
      <dgm:prSet/>
      <dgm:spPr/>
      <dgm:t>
        <a:bodyPr/>
        <a:lstStyle/>
        <a:p>
          <a:endParaRPr lang="en-US"/>
        </a:p>
      </dgm:t>
    </dgm:pt>
    <dgm:pt modelId="{6058DBF4-5E31-463C-8233-E757DD979DDA}">
      <dgm:prSet phldrT="[Text]" custT="1"/>
      <dgm:spPr/>
      <dgm:t>
        <a:bodyPr/>
        <a:lstStyle/>
        <a:p>
          <a:r>
            <a:rPr lang="en-US" sz="1200" b="1" dirty="0">
              <a:latin typeface="Leelawadee" pitchFamily="34" charset="-34"/>
              <a:cs typeface="Leelawadee" pitchFamily="34" charset="-34"/>
            </a:rPr>
            <a:t>Case administration under other Rules or Treaties </a:t>
          </a:r>
          <a:r>
            <a:rPr lang="en-US" sz="1200" dirty="0">
              <a:latin typeface="Leelawadee" pitchFamily="34" charset="-34"/>
              <a:cs typeface="Leelawadee" pitchFamily="34" charset="-34"/>
            </a:rPr>
            <a:t>(e.g.: UNCITRAL or other investment cases; FTA &amp; State-to-State cases)</a:t>
          </a:r>
        </a:p>
      </dgm:t>
    </dgm:pt>
    <dgm:pt modelId="{A3F733D4-B05D-4EFD-A0A3-6D5E049C45A7}" type="parTrans" cxnId="{7BD26676-14B3-4958-BBE2-A59FD5B9F0D3}">
      <dgm:prSet/>
      <dgm:spPr/>
      <dgm:t>
        <a:bodyPr/>
        <a:lstStyle/>
        <a:p>
          <a:endParaRPr lang="en-US"/>
        </a:p>
      </dgm:t>
    </dgm:pt>
    <dgm:pt modelId="{0698AC5D-DC8E-4998-93D7-C7ACAE8572E6}" type="sibTrans" cxnId="{7BD26676-14B3-4958-BBE2-A59FD5B9F0D3}">
      <dgm:prSet/>
      <dgm:spPr/>
      <dgm:t>
        <a:bodyPr/>
        <a:lstStyle/>
        <a:p>
          <a:endParaRPr lang="en-US"/>
        </a:p>
      </dgm:t>
    </dgm:pt>
    <dgm:pt modelId="{C011ED03-C0AE-408D-9A42-D9E3926ABB2A}">
      <dgm:prSet phldrT="[Text]" custT="1"/>
      <dgm:spPr/>
      <dgm:t>
        <a:bodyPr/>
        <a:lstStyle/>
        <a:p>
          <a:r>
            <a:rPr lang="en-US" sz="1300" b="1" dirty="0">
              <a:latin typeface="Leelawadee" pitchFamily="34" charset="-34"/>
              <a:cs typeface="Leelawadee" pitchFamily="34" charset="-34"/>
            </a:rPr>
            <a:t>Other functions on consent of parties                    </a:t>
          </a:r>
          <a:r>
            <a:rPr lang="en-US" sz="1300" dirty="0">
              <a:latin typeface="Leelawadee" pitchFamily="34" charset="-34"/>
              <a:cs typeface="Leelawadee" pitchFamily="34" charset="-34"/>
            </a:rPr>
            <a:t> (e.g.: Appointing Authority, </a:t>
          </a:r>
          <a:r>
            <a:rPr lang="en-US" sz="1300" b="1" dirty="0">
              <a:latin typeface="Leelawadee" pitchFamily="34" charset="-34"/>
              <a:cs typeface="Leelawadee" pitchFamily="34" charset="-34"/>
            </a:rPr>
            <a:t>Mediation</a:t>
          </a:r>
          <a:r>
            <a:rPr lang="en-US" sz="1300" dirty="0">
              <a:latin typeface="Leelawadee" pitchFamily="34" charset="-34"/>
              <a:cs typeface="Leelawadee" pitchFamily="34" charset="-34"/>
            </a:rPr>
            <a:t>, </a:t>
          </a:r>
          <a:r>
            <a:rPr lang="en-US" sz="1300" b="1" dirty="0">
              <a:latin typeface="Leelawadee" pitchFamily="34" charset="-34"/>
              <a:cs typeface="Leelawadee" pitchFamily="34" charset="-34"/>
            </a:rPr>
            <a:t>Conciliation, Fact-Finding </a:t>
          </a:r>
          <a:r>
            <a:rPr lang="en-US" sz="1300" dirty="0">
              <a:latin typeface="Leelawadee" pitchFamily="34" charset="-34"/>
              <a:cs typeface="Leelawadee" pitchFamily="34" charset="-34"/>
            </a:rPr>
            <a:t>Registry)</a:t>
          </a:r>
        </a:p>
      </dgm:t>
    </dgm:pt>
    <dgm:pt modelId="{04F6D5E0-4127-49F7-8CD2-A037FA9ECF3B}" type="parTrans" cxnId="{4E1CD024-BAF8-4CDC-BE39-8A52EABC19F3}">
      <dgm:prSet/>
      <dgm:spPr/>
      <dgm:t>
        <a:bodyPr/>
        <a:lstStyle/>
        <a:p>
          <a:endParaRPr lang="en-US"/>
        </a:p>
      </dgm:t>
    </dgm:pt>
    <dgm:pt modelId="{4BA45B17-2E02-44D3-9253-2FE3E5791E26}" type="sibTrans" cxnId="{4E1CD024-BAF8-4CDC-BE39-8A52EABC19F3}">
      <dgm:prSet/>
      <dgm:spPr/>
      <dgm:t>
        <a:bodyPr/>
        <a:lstStyle/>
        <a:p>
          <a:endParaRPr lang="en-US"/>
        </a:p>
      </dgm:t>
    </dgm:pt>
    <dgm:pt modelId="{BF4B02A9-CFF8-4A48-90E7-B31C200DF211}">
      <dgm:prSet phldrT="[Text]" custT="1"/>
      <dgm:spPr/>
      <dgm:t>
        <a:bodyPr/>
        <a:lstStyle/>
        <a:p>
          <a:r>
            <a:rPr lang="en-US" sz="1600" b="1" dirty="0">
              <a:latin typeface="Leelawadee" pitchFamily="34" charset="-34"/>
              <a:cs typeface="Leelawadee" pitchFamily="34" charset="-34"/>
            </a:rPr>
            <a:t>Fact-finding</a:t>
          </a:r>
        </a:p>
      </dgm:t>
    </dgm:pt>
    <dgm:pt modelId="{CE983D8C-7A0C-486E-B751-869819D64DC9}" type="parTrans" cxnId="{FF01DB86-748D-4476-9812-43CD46337338}">
      <dgm:prSet/>
      <dgm:spPr/>
      <dgm:t>
        <a:bodyPr/>
        <a:lstStyle/>
        <a:p>
          <a:endParaRPr lang="en-US"/>
        </a:p>
      </dgm:t>
    </dgm:pt>
    <dgm:pt modelId="{A91AB849-2970-48B9-B9FB-F2F5A3122281}" type="sibTrans" cxnId="{FF01DB86-748D-4476-9812-43CD46337338}">
      <dgm:prSet/>
      <dgm:spPr/>
      <dgm:t>
        <a:bodyPr/>
        <a:lstStyle/>
        <a:p>
          <a:endParaRPr lang="en-US"/>
        </a:p>
      </dgm:t>
    </dgm:pt>
    <dgm:pt modelId="{6B4944E0-C88C-416E-A35B-81FC4B131535}">
      <dgm:prSet/>
      <dgm:spPr/>
      <dgm:t>
        <a:bodyPr/>
        <a:lstStyle/>
        <a:p>
          <a:r>
            <a:rPr lang="en-US" b="1" dirty="0"/>
            <a:t>Acting as Secretariat for Regional Trade Agreements</a:t>
          </a:r>
          <a:r>
            <a:rPr lang="en-US" dirty="0"/>
            <a:t> (e.g.: CETA Ch. 8)</a:t>
          </a:r>
        </a:p>
      </dgm:t>
    </dgm:pt>
    <dgm:pt modelId="{7421C908-48CB-4042-94AE-3BBB87F5C456}" type="parTrans" cxnId="{6ECE3823-4D92-4519-8BEC-CB23B5180BB4}">
      <dgm:prSet/>
      <dgm:spPr/>
      <dgm:t>
        <a:bodyPr/>
        <a:lstStyle/>
        <a:p>
          <a:endParaRPr lang="en-US"/>
        </a:p>
      </dgm:t>
    </dgm:pt>
    <dgm:pt modelId="{1A5C614D-61A1-49F9-82B4-7150CEC84E70}" type="sibTrans" cxnId="{6ECE3823-4D92-4519-8BEC-CB23B5180BB4}">
      <dgm:prSet/>
      <dgm:spPr/>
      <dgm:t>
        <a:bodyPr/>
        <a:lstStyle/>
        <a:p>
          <a:endParaRPr lang="en-US"/>
        </a:p>
      </dgm:t>
    </dgm:pt>
    <dgm:pt modelId="{47830C80-F0FA-4345-BD9F-7F0969D5A549}" type="pres">
      <dgm:prSet presAssocID="{3EBC1FE9-3D55-4C63-9B04-0FDB2CD3C37D}" presName="diagram" presStyleCnt="0">
        <dgm:presLayoutVars>
          <dgm:chPref val="1"/>
          <dgm:dir/>
          <dgm:animOne val="branch"/>
          <dgm:animLvl val="lvl"/>
          <dgm:resizeHandles/>
        </dgm:presLayoutVars>
      </dgm:prSet>
      <dgm:spPr/>
      <dgm:t>
        <a:bodyPr/>
        <a:lstStyle/>
        <a:p>
          <a:endParaRPr lang="en-US"/>
        </a:p>
      </dgm:t>
    </dgm:pt>
    <dgm:pt modelId="{788AA71F-3BE7-48E4-ACF4-346A2CC39D3F}" type="pres">
      <dgm:prSet presAssocID="{03279C04-655E-4135-BB07-2C488E138789}" presName="root" presStyleCnt="0"/>
      <dgm:spPr/>
    </dgm:pt>
    <dgm:pt modelId="{4DC3AAC8-730A-4FB1-A04E-037BE4666C5A}" type="pres">
      <dgm:prSet presAssocID="{03279C04-655E-4135-BB07-2C488E138789}" presName="rootComposite" presStyleCnt="0"/>
      <dgm:spPr/>
    </dgm:pt>
    <dgm:pt modelId="{29C422B4-0365-4064-8655-5F0ED0519DED}" type="pres">
      <dgm:prSet presAssocID="{03279C04-655E-4135-BB07-2C488E138789}" presName="rootText" presStyleLbl="node1" presStyleIdx="0" presStyleCnt="3"/>
      <dgm:spPr/>
      <dgm:t>
        <a:bodyPr/>
        <a:lstStyle/>
        <a:p>
          <a:endParaRPr lang="en-US"/>
        </a:p>
      </dgm:t>
    </dgm:pt>
    <dgm:pt modelId="{D5111074-802D-474E-9A70-439607A6BCAE}" type="pres">
      <dgm:prSet presAssocID="{03279C04-655E-4135-BB07-2C488E138789}" presName="rootConnector" presStyleLbl="node1" presStyleIdx="0" presStyleCnt="3"/>
      <dgm:spPr/>
      <dgm:t>
        <a:bodyPr/>
        <a:lstStyle/>
        <a:p>
          <a:endParaRPr lang="en-US"/>
        </a:p>
      </dgm:t>
    </dgm:pt>
    <dgm:pt modelId="{BCBCB458-A201-42A5-AA9F-EECDA0C3F475}" type="pres">
      <dgm:prSet presAssocID="{03279C04-655E-4135-BB07-2C488E138789}" presName="childShape" presStyleCnt="0"/>
      <dgm:spPr/>
    </dgm:pt>
    <dgm:pt modelId="{260CF995-A32F-4501-B27A-A2BE7310C004}" type="pres">
      <dgm:prSet presAssocID="{8FCE1324-B1AC-4BC1-A103-D298E29B4A15}" presName="Name13" presStyleLbl="parChTrans1D2" presStyleIdx="0" presStyleCnt="8"/>
      <dgm:spPr/>
      <dgm:t>
        <a:bodyPr/>
        <a:lstStyle/>
        <a:p>
          <a:endParaRPr lang="en-US"/>
        </a:p>
      </dgm:t>
    </dgm:pt>
    <dgm:pt modelId="{011CCF45-CA91-4C9C-8170-EC3ACF32960E}" type="pres">
      <dgm:prSet presAssocID="{E4338A60-391A-4E10-A692-879FE7297FE3}" presName="childText" presStyleLbl="bgAcc1" presStyleIdx="0" presStyleCnt="8">
        <dgm:presLayoutVars>
          <dgm:bulletEnabled val="1"/>
        </dgm:presLayoutVars>
      </dgm:prSet>
      <dgm:spPr/>
      <dgm:t>
        <a:bodyPr/>
        <a:lstStyle/>
        <a:p>
          <a:endParaRPr lang="en-US"/>
        </a:p>
      </dgm:t>
    </dgm:pt>
    <dgm:pt modelId="{707D5B09-7858-493B-A890-485EC40BB90B}" type="pres">
      <dgm:prSet presAssocID="{474E6C22-C944-4EF1-94B1-1694C0458596}" presName="Name13" presStyleLbl="parChTrans1D2" presStyleIdx="1" presStyleCnt="8"/>
      <dgm:spPr/>
      <dgm:t>
        <a:bodyPr/>
        <a:lstStyle/>
        <a:p>
          <a:endParaRPr lang="en-US"/>
        </a:p>
      </dgm:t>
    </dgm:pt>
    <dgm:pt modelId="{852773C8-5B2D-41B8-8A8D-5999F7221780}" type="pres">
      <dgm:prSet presAssocID="{B06F65BD-DA3D-40A0-AB31-243EE98A0F50}" presName="childText" presStyleLbl="bgAcc1" presStyleIdx="1" presStyleCnt="8">
        <dgm:presLayoutVars>
          <dgm:bulletEnabled val="1"/>
        </dgm:presLayoutVars>
      </dgm:prSet>
      <dgm:spPr/>
      <dgm:t>
        <a:bodyPr/>
        <a:lstStyle/>
        <a:p>
          <a:endParaRPr lang="en-US"/>
        </a:p>
      </dgm:t>
    </dgm:pt>
    <dgm:pt modelId="{0EC607F6-35E3-43DC-8BB6-A203BA6FF3C1}" type="pres">
      <dgm:prSet presAssocID="{207E1425-2759-49E2-87E4-6327AB68B56B}" presName="root" presStyleCnt="0"/>
      <dgm:spPr/>
    </dgm:pt>
    <dgm:pt modelId="{0772D49A-4F04-4925-8318-89F5C349B48E}" type="pres">
      <dgm:prSet presAssocID="{207E1425-2759-49E2-87E4-6327AB68B56B}" presName="rootComposite" presStyleCnt="0"/>
      <dgm:spPr/>
    </dgm:pt>
    <dgm:pt modelId="{C82F5A5E-0D0C-4E8E-8F37-6F7FCF4A5DA9}" type="pres">
      <dgm:prSet presAssocID="{207E1425-2759-49E2-87E4-6327AB68B56B}" presName="rootText" presStyleLbl="node1" presStyleIdx="1" presStyleCnt="3"/>
      <dgm:spPr/>
      <dgm:t>
        <a:bodyPr/>
        <a:lstStyle/>
        <a:p>
          <a:endParaRPr lang="en-US"/>
        </a:p>
      </dgm:t>
    </dgm:pt>
    <dgm:pt modelId="{D57910FC-3A26-4A01-8A7F-57C4FE89D930}" type="pres">
      <dgm:prSet presAssocID="{207E1425-2759-49E2-87E4-6327AB68B56B}" presName="rootConnector" presStyleLbl="node1" presStyleIdx="1" presStyleCnt="3"/>
      <dgm:spPr/>
      <dgm:t>
        <a:bodyPr/>
        <a:lstStyle/>
        <a:p>
          <a:endParaRPr lang="en-US"/>
        </a:p>
      </dgm:t>
    </dgm:pt>
    <dgm:pt modelId="{59699423-9D5F-4656-B610-FDE6D04ACC3F}" type="pres">
      <dgm:prSet presAssocID="{207E1425-2759-49E2-87E4-6327AB68B56B}" presName="childShape" presStyleCnt="0"/>
      <dgm:spPr/>
    </dgm:pt>
    <dgm:pt modelId="{481DF311-C450-4938-B1F6-A13393F7CCF8}" type="pres">
      <dgm:prSet presAssocID="{0B15013A-5B0E-4874-ABBA-F99936C95E44}" presName="Name13" presStyleLbl="parChTrans1D2" presStyleIdx="2" presStyleCnt="8"/>
      <dgm:spPr/>
      <dgm:t>
        <a:bodyPr/>
        <a:lstStyle/>
        <a:p>
          <a:endParaRPr lang="en-US"/>
        </a:p>
      </dgm:t>
    </dgm:pt>
    <dgm:pt modelId="{BDD2C0D9-CDAF-412E-A14A-6260A9DA5858}" type="pres">
      <dgm:prSet presAssocID="{5CC64CE6-48EF-49FF-9F84-241D97CF6507}" presName="childText" presStyleLbl="bgAcc1" presStyleIdx="2" presStyleCnt="8">
        <dgm:presLayoutVars>
          <dgm:bulletEnabled val="1"/>
        </dgm:presLayoutVars>
      </dgm:prSet>
      <dgm:spPr/>
      <dgm:t>
        <a:bodyPr/>
        <a:lstStyle/>
        <a:p>
          <a:endParaRPr lang="en-US"/>
        </a:p>
      </dgm:t>
    </dgm:pt>
    <dgm:pt modelId="{2A641819-5AC5-48E0-BD7A-B193DE1AA12E}" type="pres">
      <dgm:prSet presAssocID="{A05755B5-0AA8-4A44-BD8C-FDA2A0BD769B}" presName="Name13" presStyleLbl="parChTrans1D2" presStyleIdx="3" presStyleCnt="8"/>
      <dgm:spPr/>
      <dgm:t>
        <a:bodyPr/>
        <a:lstStyle/>
        <a:p>
          <a:endParaRPr lang="en-US"/>
        </a:p>
      </dgm:t>
    </dgm:pt>
    <dgm:pt modelId="{1BD0FDAD-7830-4623-B655-27D21649CCAA}" type="pres">
      <dgm:prSet presAssocID="{77B3CBF2-6118-4316-95D3-FB9D4A095049}" presName="childText" presStyleLbl="bgAcc1" presStyleIdx="3" presStyleCnt="8">
        <dgm:presLayoutVars>
          <dgm:bulletEnabled val="1"/>
        </dgm:presLayoutVars>
      </dgm:prSet>
      <dgm:spPr/>
      <dgm:t>
        <a:bodyPr/>
        <a:lstStyle/>
        <a:p>
          <a:endParaRPr lang="en-US"/>
        </a:p>
      </dgm:t>
    </dgm:pt>
    <dgm:pt modelId="{9F8A16BD-3C5A-410D-8930-A6FDFA27CBDB}" type="pres">
      <dgm:prSet presAssocID="{CE983D8C-7A0C-486E-B751-869819D64DC9}" presName="Name13" presStyleLbl="parChTrans1D2" presStyleIdx="4" presStyleCnt="8"/>
      <dgm:spPr/>
      <dgm:t>
        <a:bodyPr/>
        <a:lstStyle/>
        <a:p>
          <a:endParaRPr lang="en-US"/>
        </a:p>
      </dgm:t>
    </dgm:pt>
    <dgm:pt modelId="{985B8186-94F2-4433-A78A-FD6604393447}" type="pres">
      <dgm:prSet presAssocID="{BF4B02A9-CFF8-4A48-90E7-B31C200DF211}" presName="childText" presStyleLbl="bgAcc1" presStyleIdx="4" presStyleCnt="8">
        <dgm:presLayoutVars>
          <dgm:bulletEnabled val="1"/>
        </dgm:presLayoutVars>
      </dgm:prSet>
      <dgm:spPr/>
      <dgm:t>
        <a:bodyPr/>
        <a:lstStyle/>
        <a:p>
          <a:endParaRPr lang="en-US"/>
        </a:p>
      </dgm:t>
    </dgm:pt>
    <dgm:pt modelId="{2A00E489-3592-41CF-A592-E638226C7A7D}" type="pres">
      <dgm:prSet presAssocID="{21B40699-B4DF-407F-8F9E-542BCB93FD63}" presName="root" presStyleCnt="0"/>
      <dgm:spPr/>
    </dgm:pt>
    <dgm:pt modelId="{8F8438DF-DA43-4384-BAEC-757674439AC7}" type="pres">
      <dgm:prSet presAssocID="{21B40699-B4DF-407F-8F9E-542BCB93FD63}" presName="rootComposite" presStyleCnt="0"/>
      <dgm:spPr/>
    </dgm:pt>
    <dgm:pt modelId="{1B39F2F8-F75D-4EF7-9DAC-ACAB6B5BE0CB}" type="pres">
      <dgm:prSet presAssocID="{21B40699-B4DF-407F-8F9E-542BCB93FD63}" presName="rootText" presStyleLbl="node1" presStyleIdx="2" presStyleCnt="3"/>
      <dgm:spPr/>
      <dgm:t>
        <a:bodyPr/>
        <a:lstStyle/>
        <a:p>
          <a:endParaRPr lang="en-US"/>
        </a:p>
      </dgm:t>
    </dgm:pt>
    <dgm:pt modelId="{70DD246E-2A2E-4870-946B-9090948780B2}" type="pres">
      <dgm:prSet presAssocID="{21B40699-B4DF-407F-8F9E-542BCB93FD63}" presName="rootConnector" presStyleLbl="node1" presStyleIdx="2" presStyleCnt="3"/>
      <dgm:spPr/>
      <dgm:t>
        <a:bodyPr/>
        <a:lstStyle/>
        <a:p>
          <a:endParaRPr lang="en-US"/>
        </a:p>
      </dgm:t>
    </dgm:pt>
    <dgm:pt modelId="{CD7287F6-0058-4836-8A4A-6E2731F4657B}" type="pres">
      <dgm:prSet presAssocID="{21B40699-B4DF-407F-8F9E-542BCB93FD63}" presName="childShape" presStyleCnt="0"/>
      <dgm:spPr/>
    </dgm:pt>
    <dgm:pt modelId="{184AAC62-17E6-41A3-BDEA-02587F7FD5DF}" type="pres">
      <dgm:prSet presAssocID="{A3F733D4-B05D-4EFD-A0A3-6D5E049C45A7}" presName="Name13" presStyleLbl="parChTrans1D2" presStyleIdx="5" presStyleCnt="8"/>
      <dgm:spPr/>
      <dgm:t>
        <a:bodyPr/>
        <a:lstStyle/>
        <a:p>
          <a:endParaRPr lang="en-US"/>
        </a:p>
      </dgm:t>
    </dgm:pt>
    <dgm:pt modelId="{D6918975-1CF3-4369-B1E9-D0F127E2F769}" type="pres">
      <dgm:prSet presAssocID="{6058DBF4-5E31-463C-8233-E757DD979DDA}" presName="childText" presStyleLbl="bgAcc1" presStyleIdx="5" presStyleCnt="8" custScaleX="108364" custScaleY="127656">
        <dgm:presLayoutVars>
          <dgm:bulletEnabled val="1"/>
        </dgm:presLayoutVars>
      </dgm:prSet>
      <dgm:spPr/>
      <dgm:t>
        <a:bodyPr/>
        <a:lstStyle/>
        <a:p>
          <a:endParaRPr lang="en-US"/>
        </a:p>
      </dgm:t>
    </dgm:pt>
    <dgm:pt modelId="{7BA0EA62-F893-4751-A464-353202365C4C}" type="pres">
      <dgm:prSet presAssocID="{04F6D5E0-4127-49F7-8CD2-A037FA9ECF3B}" presName="Name13" presStyleLbl="parChTrans1D2" presStyleIdx="6" presStyleCnt="8"/>
      <dgm:spPr/>
      <dgm:t>
        <a:bodyPr/>
        <a:lstStyle/>
        <a:p>
          <a:endParaRPr lang="en-US"/>
        </a:p>
      </dgm:t>
    </dgm:pt>
    <dgm:pt modelId="{C6248DEE-17C1-48CE-BD61-90D3760C86D7}" type="pres">
      <dgm:prSet presAssocID="{C011ED03-C0AE-408D-9A42-D9E3926ABB2A}" presName="childText" presStyleLbl="bgAcc1" presStyleIdx="6" presStyleCnt="8" custScaleX="113723" custScaleY="123081">
        <dgm:presLayoutVars>
          <dgm:bulletEnabled val="1"/>
        </dgm:presLayoutVars>
      </dgm:prSet>
      <dgm:spPr/>
      <dgm:t>
        <a:bodyPr/>
        <a:lstStyle/>
        <a:p>
          <a:endParaRPr lang="en-US"/>
        </a:p>
      </dgm:t>
    </dgm:pt>
    <dgm:pt modelId="{5088E3DA-9745-4E70-B1B8-B768CD26145B}" type="pres">
      <dgm:prSet presAssocID="{7421C908-48CB-4042-94AE-3BBB87F5C456}" presName="Name13" presStyleLbl="parChTrans1D2" presStyleIdx="7" presStyleCnt="8"/>
      <dgm:spPr/>
      <dgm:t>
        <a:bodyPr/>
        <a:lstStyle/>
        <a:p>
          <a:endParaRPr lang="en-US"/>
        </a:p>
      </dgm:t>
    </dgm:pt>
    <dgm:pt modelId="{7DD02230-EA4B-4362-8C00-29EFDB102DB9}" type="pres">
      <dgm:prSet presAssocID="{6B4944E0-C88C-416E-A35B-81FC4B131535}" presName="childText" presStyleLbl="bgAcc1" presStyleIdx="7" presStyleCnt="8" custScaleX="109801">
        <dgm:presLayoutVars>
          <dgm:bulletEnabled val="1"/>
        </dgm:presLayoutVars>
      </dgm:prSet>
      <dgm:spPr/>
      <dgm:t>
        <a:bodyPr/>
        <a:lstStyle/>
        <a:p>
          <a:endParaRPr lang="en-US"/>
        </a:p>
      </dgm:t>
    </dgm:pt>
  </dgm:ptLst>
  <dgm:cxnLst>
    <dgm:cxn modelId="{2A04A6D5-C963-4E90-9E73-1BA49FE60652}" type="presOf" srcId="{207E1425-2759-49E2-87E4-6327AB68B56B}" destId="{C82F5A5E-0D0C-4E8E-8F37-6F7FCF4A5DA9}" srcOrd="0" destOrd="0" presId="urn:microsoft.com/office/officeart/2005/8/layout/hierarchy3"/>
    <dgm:cxn modelId="{189CCCE8-6587-4E08-A0F0-F8752F3427A4}" type="presOf" srcId="{03279C04-655E-4135-BB07-2C488E138789}" destId="{D5111074-802D-474E-9A70-439607A6BCAE}" srcOrd="1" destOrd="0" presId="urn:microsoft.com/office/officeart/2005/8/layout/hierarchy3"/>
    <dgm:cxn modelId="{C09CEF3C-A101-499F-A1E5-0D5B78AE5636}" type="presOf" srcId="{A05755B5-0AA8-4A44-BD8C-FDA2A0BD769B}" destId="{2A641819-5AC5-48E0-BD7A-B193DE1AA12E}" srcOrd="0" destOrd="0" presId="urn:microsoft.com/office/officeart/2005/8/layout/hierarchy3"/>
    <dgm:cxn modelId="{793380F9-6D74-4FEC-8A1B-4608BF81F095}" srcId="{207E1425-2759-49E2-87E4-6327AB68B56B}" destId="{77B3CBF2-6118-4316-95D3-FB9D4A095049}" srcOrd="1" destOrd="0" parTransId="{A05755B5-0AA8-4A44-BD8C-FDA2A0BD769B}" sibTransId="{E0830154-9431-44E1-A563-179506B70E79}"/>
    <dgm:cxn modelId="{4A75B23E-E8E8-4E3F-90E6-45DD8147772A}" type="presOf" srcId="{E4338A60-391A-4E10-A692-879FE7297FE3}" destId="{011CCF45-CA91-4C9C-8170-EC3ACF32960E}" srcOrd="0" destOrd="0" presId="urn:microsoft.com/office/officeart/2005/8/layout/hierarchy3"/>
    <dgm:cxn modelId="{ED49A6CB-09F4-4606-B458-E0B504F71789}" srcId="{3EBC1FE9-3D55-4C63-9B04-0FDB2CD3C37D}" destId="{03279C04-655E-4135-BB07-2C488E138789}" srcOrd="0" destOrd="0" parTransId="{D2C241DC-D689-469D-A719-9CC213FD0532}" sibTransId="{1D88B414-5CF9-4EA1-B309-03C10A70C7D8}"/>
    <dgm:cxn modelId="{A1A65FD9-AA11-42BB-8683-FD0AEE1A411E}" srcId="{207E1425-2759-49E2-87E4-6327AB68B56B}" destId="{5CC64CE6-48EF-49FF-9F84-241D97CF6507}" srcOrd="0" destOrd="0" parTransId="{0B15013A-5B0E-4874-ABBA-F99936C95E44}" sibTransId="{37FD42F9-4BC4-4002-A4F7-4C1EE4F473EA}"/>
    <dgm:cxn modelId="{C2751DE2-849F-4D56-864B-06A2CD13E89C}" type="presOf" srcId="{C011ED03-C0AE-408D-9A42-D9E3926ABB2A}" destId="{C6248DEE-17C1-48CE-BD61-90D3760C86D7}" srcOrd="0" destOrd="0" presId="urn:microsoft.com/office/officeart/2005/8/layout/hierarchy3"/>
    <dgm:cxn modelId="{AB05BCAD-5EDF-4F37-9A79-BC558681B61E}" type="presOf" srcId="{03279C04-655E-4135-BB07-2C488E138789}" destId="{29C422B4-0365-4064-8655-5F0ED0519DED}" srcOrd="0" destOrd="0" presId="urn:microsoft.com/office/officeart/2005/8/layout/hierarchy3"/>
    <dgm:cxn modelId="{872663F4-5590-4D9E-9D7A-069026781208}" type="presOf" srcId="{6B4944E0-C88C-416E-A35B-81FC4B131535}" destId="{7DD02230-EA4B-4362-8C00-29EFDB102DB9}" srcOrd="0" destOrd="0" presId="urn:microsoft.com/office/officeart/2005/8/layout/hierarchy3"/>
    <dgm:cxn modelId="{0B5D78C0-A12E-425D-A57A-79E3008BF60A}" srcId="{03279C04-655E-4135-BB07-2C488E138789}" destId="{B06F65BD-DA3D-40A0-AB31-243EE98A0F50}" srcOrd="1" destOrd="0" parTransId="{474E6C22-C944-4EF1-94B1-1694C0458596}" sibTransId="{1400838E-E97C-4D3A-BA1D-617FC79CA184}"/>
    <dgm:cxn modelId="{4E1CD024-BAF8-4CDC-BE39-8A52EABC19F3}" srcId="{21B40699-B4DF-407F-8F9E-542BCB93FD63}" destId="{C011ED03-C0AE-408D-9A42-D9E3926ABB2A}" srcOrd="1" destOrd="0" parTransId="{04F6D5E0-4127-49F7-8CD2-A037FA9ECF3B}" sibTransId="{4BA45B17-2E02-44D3-9253-2FE3E5791E26}"/>
    <dgm:cxn modelId="{7780E54F-82C9-4DFC-B0A6-380398AAFCA5}" type="presOf" srcId="{A3F733D4-B05D-4EFD-A0A3-6D5E049C45A7}" destId="{184AAC62-17E6-41A3-BDEA-02587F7FD5DF}" srcOrd="0" destOrd="0" presId="urn:microsoft.com/office/officeart/2005/8/layout/hierarchy3"/>
    <dgm:cxn modelId="{E8CB72A4-9344-4086-A6B3-3F5626839224}" type="presOf" srcId="{21B40699-B4DF-407F-8F9E-542BCB93FD63}" destId="{1B39F2F8-F75D-4EF7-9DAC-ACAB6B5BE0CB}" srcOrd="0" destOrd="0" presId="urn:microsoft.com/office/officeart/2005/8/layout/hierarchy3"/>
    <dgm:cxn modelId="{8F7B1F2F-CB7A-47D4-9334-805B51EB3879}" type="presOf" srcId="{BF4B02A9-CFF8-4A48-90E7-B31C200DF211}" destId="{985B8186-94F2-4433-A78A-FD6604393447}" srcOrd="0" destOrd="0" presId="urn:microsoft.com/office/officeart/2005/8/layout/hierarchy3"/>
    <dgm:cxn modelId="{D35F5148-DC1B-4BE4-8299-CCF98489CD32}" srcId="{3EBC1FE9-3D55-4C63-9B04-0FDB2CD3C37D}" destId="{207E1425-2759-49E2-87E4-6327AB68B56B}" srcOrd="1" destOrd="0" parTransId="{95219978-2388-4F02-B66F-72D968C947FC}" sibTransId="{A0358E52-1C16-466D-B305-9B210BE74C9A}"/>
    <dgm:cxn modelId="{7F6FDA50-C55E-4290-825E-DBA4E0C92168}" type="presOf" srcId="{B06F65BD-DA3D-40A0-AB31-243EE98A0F50}" destId="{852773C8-5B2D-41B8-8A8D-5999F7221780}" srcOrd="0" destOrd="0" presId="urn:microsoft.com/office/officeart/2005/8/layout/hierarchy3"/>
    <dgm:cxn modelId="{18B9930C-3988-4EA1-B41B-F517BE22F64A}" type="presOf" srcId="{5CC64CE6-48EF-49FF-9F84-241D97CF6507}" destId="{BDD2C0D9-CDAF-412E-A14A-6260A9DA5858}" srcOrd="0" destOrd="0" presId="urn:microsoft.com/office/officeart/2005/8/layout/hierarchy3"/>
    <dgm:cxn modelId="{D7DE757E-9183-4F2F-88C1-6F26A09DFE40}" type="presOf" srcId="{207E1425-2759-49E2-87E4-6327AB68B56B}" destId="{D57910FC-3A26-4A01-8A7F-57C4FE89D930}" srcOrd="1" destOrd="0" presId="urn:microsoft.com/office/officeart/2005/8/layout/hierarchy3"/>
    <dgm:cxn modelId="{7575C581-B489-4575-ADEF-6FDB0E6E9DED}" type="presOf" srcId="{7421C908-48CB-4042-94AE-3BBB87F5C456}" destId="{5088E3DA-9745-4E70-B1B8-B768CD26145B}" srcOrd="0" destOrd="0" presId="urn:microsoft.com/office/officeart/2005/8/layout/hierarchy3"/>
    <dgm:cxn modelId="{077776AE-D7C9-46AF-9D88-A7A1725A3B69}" type="presOf" srcId="{3EBC1FE9-3D55-4C63-9B04-0FDB2CD3C37D}" destId="{47830C80-F0FA-4345-BD9F-7F0969D5A549}" srcOrd="0" destOrd="0" presId="urn:microsoft.com/office/officeart/2005/8/layout/hierarchy3"/>
    <dgm:cxn modelId="{02215980-0C0B-46CF-8F71-085B991275DA}" type="presOf" srcId="{CE983D8C-7A0C-486E-B751-869819D64DC9}" destId="{9F8A16BD-3C5A-410D-8930-A6FDFA27CBDB}" srcOrd="0" destOrd="0" presId="urn:microsoft.com/office/officeart/2005/8/layout/hierarchy3"/>
    <dgm:cxn modelId="{A9C5A682-E2E8-4A0C-B038-ED2C58837F35}" type="presOf" srcId="{6058DBF4-5E31-463C-8233-E757DD979DDA}" destId="{D6918975-1CF3-4369-B1E9-D0F127E2F769}" srcOrd="0" destOrd="0" presId="urn:microsoft.com/office/officeart/2005/8/layout/hierarchy3"/>
    <dgm:cxn modelId="{C7E72855-655D-4083-86D6-97417C39F0DE}" type="presOf" srcId="{77B3CBF2-6118-4316-95D3-FB9D4A095049}" destId="{1BD0FDAD-7830-4623-B655-27D21649CCAA}" srcOrd="0" destOrd="0" presId="urn:microsoft.com/office/officeart/2005/8/layout/hierarchy3"/>
    <dgm:cxn modelId="{031C5EE4-6DB5-4045-83DD-8FFC1142D9C7}" srcId="{3EBC1FE9-3D55-4C63-9B04-0FDB2CD3C37D}" destId="{21B40699-B4DF-407F-8F9E-542BCB93FD63}" srcOrd="2" destOrd="0" parTransId="{57F37CC7-2A5E-4DC3-9D59-31A1D96AFEDE}" sibTransId="{5200DC4B-1A0B-45C7-B46D-D9875768A6F7}"/>
    <dgm:cxn modelId="{9AEE83FF-8C29-43A2-8426-319EBF30434A}" type="presOf" srcId="{0B15013A-5B0E-4874-ABBA-F99936C95E44}" destId="{481DF311-C450-4938-B1F6-A13393F7CCF8}" srcOrd="0" destOrd="0" presId="urn:microsoft.com/office/officeart/2005/8/layout/hierarchy3"/>
    <dgm:cxn modelId="{7BD26676-14B3-4958-BBE2-A59FD5B9F0D3}" srcId="{21B40699-B4DF-407F-8F9E-542BCB93FD63}" destId="{6058DBF4-5E31-463C-8233-E757DD979DDA}" srcOrd="0" destOrd="0" parTransId="{A3F733D4-B05D-4EFD-A0A3-6D5E049C45A7}" sibTransId="{0698AC5D-DC8E-4998-93D7-C7ACAE8572E6}"/>
    <dgm:cxn modelId="{DC439A8C-2A69-4B25-9A0C-0CDA732ECB8F}" type="presOf" srcId="{04F6D5E0-4127-49F7-8CD2-A037FA9ECF3B}" destId="{7BA0EA62-F893-4751-A464-353202365C4C}" srcOrd="0" destOrd="0" presId="urn:microsoft.com/office/officeart/2005/8/layout/hierarchy3"/>
    <dgm:cxn modelId="{A88EA2F6-F997-4B62-A986-BA0150F35AAF}" type="presOf" srcId="{21B40699-B4DF-407F-8F9E-542BCB93FD63}" destId="{70DD246E-2A2E-4870-946B-9090948780B2}" srcOrd="1" destOrd="0" presId="urn:microsoft.com/office/officeart/2005/8/layout/hierarchy3"/>
    <dgm:cxn modelId="{6FFA5814-CBD1-4035-960E-32ABE3E9A36B}" type="presOf" srcId="{8FCE1324-B1AC-4BC1-A103-D298E29B4A15}" destId="{260CF995-A32F-4501-B27A-A2BE7310C004}" srcOrd="0" destOrd="0" presId="urn:microsoft.com/office/officeart/2005/8/layout/hierarchy3"/>
    <dgm:cxn modelId="{88FFC383-3999-4FA6-B5E2-798162603B96}" srcId="{03279C04-655E-4135-BB07-2C488E138789}" destId="{E4338A60-391A-4E10-A692-879FE7297FE3}" srcOrd="0" destOrd="0" parTransId="{8FCE1324-B1AC-4BC1-A103-D298E29B4A15}" sibTransId="{E0EBB910-72B3-45AD-8471-61A37F44B6CE}"/>
    <dgm:cxn modelId="{FF01DB86-748D-4476-9812-43CD46337338}" srcId="{207E1425-2759-49E2-87E4-6327AB68B56B}" destId="{BF4B02A9-CFF8-4A48-90E7-B31C200DF211}" srcOrd="2" destOrd="0" parTransId="{CE983D8C-7A0C-486E-B751-869819D64DC9}" sibTransId="{A91AB849-2970-48B9-B9FB-F2F5A3122281}"/>
    <dgm:cxn modelId="{23C82904-54A4-4F63-BE8E-D4F9688198E8}" type="presOf" srcId="{474E6C22-C944-4EF1-94B1-1694C0458596}" destId="{707D5B09-7858-493B-A890-485EC40BB90B}" srcOrd="0" destOrd="0" presId="urn:microsoft.com/office/officeart/2005/8/layout/hierarchy3"/>
    <dgm:cxn modelId="{6ECE3823-4D92-4519-8BEC-CB23B5180BB4}" srcId="{21B40699-B4DF-407F-8F9E-542BCB93FD63}" destId="{6B4944E0-C88C-416E-A35B-81FC4B131535}" srcOrd="2" destOrd="0" parTransId="{7421C908-48CB-4042-94AE-3BBB87F5C456}" sibTransId="{1A5C614D-61A1-49F9-82B4-7150CEC84E70}"/>
    <dgm:cxn modelId="{026471C2-94C9-4C55-89F9-1FAD4D85DACF}" type="presParOf" srcId="{47830C80-F0FA-4345-BD9F-7F0969D5A549}" destId="{788AA71F-3BE7-48E4-ACF4-346A2CC39D3F}" srcOrd="0" destOrd="0" presId="urn:microsoft.com/office/officeart/2005/8/layout/hierarchy3"/>
    <dgm:cxn modelId="{C99C683C-15C4-4931-A5FF-2B1DC63D2EC5}" type="presParOf" srcId="{788AA71F-3BE7-48E4-ACF4-346A2CC39D3F}" destId="{4DC3AAC8-730A-4FB1-A04E-037BE4666C5A}" srcOrd="0" destOrd="0" presId="urn:microsoft.com/office/officeart/2005/8/layout/hierarchy3"/>
    <dgm:cxn modelId="{C033CC28-D54F-48C9-9DF7-15A3EEFC99D1}" type="presParOf" srcId="{4DC3AAC8-730A-4FB1-A04E-037BE4666C5A}" destId="{29C422B4-0365-4064-8655-5F0ED0519DED}" srcOrd="0" destOrd="0" presId="urn:microsoft.com/office/officeart/2005/8/layout/hierarchy3"/>
    <dgm:cxn modelId="{F5A175C4-E173-4B2C-86FE-9D9B58CD013B}" type="presParOf" srcId="{4DC3AAC8-730A-4FB1-A04E-037BE4666C5A}" destId="{D5111074-802D-474E-9A70-439607A6BCAE}" srcOrd="1" destOrd="0" presId="urn:microsoft.com/office/officeart/2005/8/layout/hierarchy3"/>
    <dgm:cxn modelId="{2F726E13-76E5-48DF-86D5-6084DB8AD93C}" type="presParOf" srcId="{788AA71F-3BE7-48E4-ACF4-346A2CC39D3F}" destId="{BCBCB458-A201-42A5-AA9F-EECDA0C3F475}" srcOrd="1" destOrd="0" presId="urn:microsoft.com/office/officeart/2005/8/layout/hierarchy3"/>
    <dgm:cxn modelId="{1A81A13F-1E62-49A0-BFAB-E4527BB4E983}" type="presParOf" srcId="{BCBCB458-A201-42A5-AA9F-EECDA0C3F475}" destId="{260CF995-A32F-4501-B27A-A2BE7310C004}" srcOrd="0" destOrd="0" presId="urn:microsoft.com/office/officeart/2005/8/layout/hierarchy3"/>
    <dgm:cxn modelId="{83B975FE-ECA2-41E6-B551-B14B0BA4DC07}" type="presParOf" srcId="{BCBCB458-A201-42A5-AA9F-EECDA0C3F475}" destId="{011CCF45-CA91-4C9C-8170-EC3ACF32960E}" srcOrd="1" destOrd="0" presId="urn:microsoft.com/office/officeart/2005/8/layout/hierarchy3"/>
    <dgm:cxn modelId="{C43E24C1-0C71-4D98-AE76-6925723BC231}" type="presParOf" srcId="{BCBCB458-A201-42A5-AA9F-EECDA0C3F475}" destId="{707D5B09-7858-493B-A890-485EC40BB90B}" srcOrd="2" destOrd="0" presId="urn:microsoft.com/office/officeart/2005/8/layout/hierarchy3"/>
    <dgm:cxn modelId="{F2634FAC-65B9-4ECC-9B79-A4AD03E53B74}" type="presParOf" srcId="{BCBCB458-A201-42A5-AA9F-EECDA0C3F475}" destId="{852773C8-5B2D-41B8-8A8D-5999F7221780}" srcOrd="3" destOrd="0" presId="urn:microsoft.com/office/officeart/2005/8/layout/hierarchy3"/>
    <dgm:cxn modelId="{905640D3-436A-4CC1-A110-DFD25AE66489}" type="presParOf" srcId="{47830C80-F0FA-4345-BD9F-7F0969D5A549}" destId="{0EC607F6-35E3-43DC-8BB6-A203BA6FF3C1}" srcOrd="1" destOrd="0" presId="urn:microsoft.com/office/officeart/2005/8/layout/hierarchy3"/>
    <dgm:cxn modelId="{C6715A15-E517-4043-AE83-8489880511C5}" type="presParOf" srcId="{0EC607F6-35E3-43DC-8BB6-A203BA6FF3C1}" destId="{0772D49A-4F04-4925-8318-89F5C349B48E}" srcOrd="0" destOrd="0" presId="urn:microsoft.com/office/officeart/2005/8/layout/hierarchy3"/>
    <dgm:cxn modelId="{2B6190AB-4B0C-4BA6-9AA5-19CC28D7E5DD}" type="presParOf" srcId="{0772D49A-4F04-4925-8318-89F5C349B48E}" destId="{C82F5A5E-0D0C-4E8E-8F37-6F7FCF4A5DA9}" srcOrd="0" destOrd="0" presId="urn:microsoft.com/office/officeart/2005/8/layout/hierarchy3"/>
    <dgm:cxn modelId="{E5739135-B12C-4820-B604-C3A1FBD96A14}" type="presParOf" srcId="{0772D49A-4F04-4925-8318-89F5C349B48E}" destId="{D57910FC-3A26-4A01-8A7F-57C4FE89D930}" srcOrd="1" destOrd="0" presId="urn:microsoft.com/office/officeart/2005/8/layout/hierarchy3"/>
    <dgm:cxn modelId="{04095109-A99B-4ECE-B8B0-BB2F71257A86}" type="presParOf" srcId="{0EC607F6-35E3-43DC-8BB6-A203BA6FF3C1}" destId="{59699423-9D5F-4656-B610-FDE6D04ACC3F}" srcOrd="1" destOrd="0" presId="urn:microsoft.com/office/officeart/2005/8/layout/hierarchy3"/>
    <dgm:cxn modelId="{1716B498-AE3A-4C69-8A24-E30E33269B59}" type="presParOf" srcId="{59699423-9D5F-4656-B610-FDE6D04ACC3F}" destId="{481DF311-C450-4938-B1F6-A13393F7CCF8}" srcOrd="0" destOrd="0" presId="urn:microsoft.com/office/officeart/2005/8/layout/hierarchy3"/>
    <dgm:cxn modelId="{7F70CA3C-D035-4446-80A8-81EC02A6F8D6}" type="presParOf" srcId="{59699423-9D5F-4656-B610-FDE6D04ACC3F}" destId="{BDD2C0D9-CDAF-412E-A14A-6260A9DA5858}" srcOrd="1" destOrd="0" presId="urn:microsoft.com/office/officeart/2005/8/layout/hierarchy3"/>
    <dgm:cxn modelId="{0BDE1932-84B1-42C8-BA03-415C46EFC767}" type="presParOf" srcId="{59699423-9D5F-4656-B610-FDE6D04ACC3F}" destId="{2A641819-5AC5-48E0-BD7A-B193DE1AA12E}" srcOrd="2" destOrd="0" presId="urn:microsoft.com/office/officeart/2005/8/layout/hierarchy3"/>
    <dgm:cxn modelId="{ED561E20-8145-4A16-88AB-D6144CA29533}" type="presParOf" srcId="{59699423-9D5F-4656-B610-FDE6D04ACC3F}" destId="{1BD0FDAD-7830-4623-B655-27D21649CCAA}" srcOrd="3" destOrd="0" presId="urn:microsoft.com/office/officeart/2005/8/layout/hierarchy3"/>
    <dgm:cxn modelId="{3E27A5F3-97B4-4054-B7F6-1028F6EBCB78}" type="presParOf" srcId="{59699423-9D5F-4656-B610-FDE6D04ACC3F}" destId="{9F8A16BD-3C5A-410D-8930-A6FDFA27CBDB}" srcOrd="4" destOrd="0" presId="urn:microsoft.com/office/officeart/2005/8/layout/hierarchy3"/>
    <dgm:cxn modelId="{7BA56E2F-D758-4906-A700-4FEBC41F5AFE}" type="presParOf" srcId="{59699423-9D5F-4656-B610-FDE6D04ACC3F}" destId="{985B8186-94F2-4433-A78A-FD6604393447}" srcOrd="5" destOrd="0" presId="urn:microsoft.com/office/officeart/2005/8/layout/hierarchy3"/>
    <dgm:cxn modelId="{D8F5447F-E085-40CB-AFE4-47F051F61A65}" type="presParOf" srcId="{47830C80-F0FA-4345-BD9F-7F0969D5A549}" destId="{2A00E489-3592-41CF-A592-E638226C7A7D}" srcOrd="2" destOrd="0" presId="urn:microsoft.com/office/officeart/2005/8/layout/hierarchy3"/>
    <dgm:cxn modelId="{91B59367-9C14-41B5-A6DB-1420E97897D8}" type="presParOf" srcId="{2A00E489-3592-41CF-A592-E638226C7A7D}" destId="{8F8438DF-DA43-4384-BAEC-757674439AC7}" srcOrd="0" destOrd="0" presId="urn:microsoft.com/office/officeart/2005/8/layout/hierarchy3"/>
    <dgm:cxn modelId="{6977E63D-6235-4FF3-800A-F9F5C24D455A}" type="presParOf" srcId="{8F8438DF-DA43-4384-BAEC-757674439AC7}" destId="{1B39F2F8-F75D-4EF7-9DAC-ACAB6B5BE0CB}" srcOrd="0" destOrd="0" presId="urn:microsoft.com/office/officeart/2005/8/layout/hierarchy3"/>
    <dgm:cxn modelId="{F1FE4738-2D69-48BF-AC52-9786B78BDA97}" type="presParOf" srcId="{8F8438DF-DA43-4384-BAEC-757674439AC7}" destId="{70DD246E-2A2E-4870-946B-9090948780B2}" srcOrd="1" destOrd="0" presId="urn:microsoft.com/office/officeart/2005/8/layout/hierarchy3"/>
    <dgm:cxn modelId="{82FB6E6A-9FC2-4CE4-90BB-83CBE2C1C996}" type="presParOf" srcId="{2A00E489-3592-41CF-A592-E638226C7A7D}" destId="{CD7287F6-0058-4836-8A4A-6E2731F4657B}" srcOrd="1" destOrd="0" presId="urn:microsoft.com/office/officeart/2005/8/layout/hierarchy3"/>
    <dgm:cxn modelId="{36E361FE-CD6E-4C6E-B476-E18352E765CD}" type="presParOf" srcId="{CD7287F6-0058-4836-8A4A-6E2731F4657B}" destId="{184AAC62-17E6-41A3-BDEA-02587F7FD5DF}" srcOrd="0" destOrd="0" presId="urn:microsoft.com/office/officeart/2005/8/layout/hierarchy3"/>
    <dgm:cxn modelId="{464C495E-D325-4FCA-A5B8-657E1DE2AE94}" type="presParOf" srcId="{CD7287F6-0058-4836-8A4A-6E2731F4657B}" destId="{D6918975-1CF3-4369-B1E9-D0F127E2F769}" srcOrd="1" destOrd="0" presId="urn:microsoft.com/office/officeart/2005/8/layout/hierarchy3"/>
    <dgm:cxn modelId="{D48EFF6F-4A2C-4BCF-9306-9021B377A4D9}" type="presParOf" srcId="{CD7287F6-0058-4836-8A4A-6E2731F4657B}" destId="{7BA0EA62-F893-4751-A464-353202365C4C}" srcOrd="2" destOrd="0" presId="urn:microsoft.com/office/officeart/2005/8/layout/hierarchy3"/>
    <dgm:cxn modelId="{7B86846B-AFEB-4DBC-A202-7EE23157E127}" type="presParOf" srcId="{CD7287F6-0058-4836-8A4A-6E2731F4657B}" destId="{C6248DEE-17C1-48CE-BD61-90D3760C86D7}" srcOrd="3" destOrd="0" presId="urn:microsoft.com/office/officeart/2005/8/layout/hierarchy3"/>
    <dgm:cxn modelId="{B8242CD6-56D2-4EE1-BF6D-1C7135F68861}" type="presParOf" srcId="{CD7287F6-0058-4836-8A4A-6E2731F4657B}" destId="{5088E3DA-9745-4E70-B1B8-B768CD26145B}" srcOrd="4" destOrd="0" presId="urn:microsoft.com/office/officeart/2005/8/layout/hierarchy3"/>
    <dgm:cxn modelId="{DA80A785-34FA-4E6E-A11C-78CA23A934EA}" type="presParOf" srcId="{CD7287F6-0058-4836-8A4A-6E2731F4657B}" destId="{7DD02230-EA4B-4362-8C00-29EFDB102DB9}"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422B4-0365-4064-8655-5F0ED0519DED}">
      <dsp:nvSpPr>
        <dsp:cNvPr id="0" name=""/>
        <dsp:cNvSpPr/>
      </dsp:nvSpPr>
      <dsp:spPr>
        <a:xfrm>
          <a:off x="449051" y="1605"/>
          <a:ext cx="2052116" cy="10260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US" sz="1500" b="1" u="sng" kern="1200" dirty="0">
              <a:latin typeface="Leelawadee" pitchFamily="34" charset="-34"/>
              <a:cs typeface="Leelawadee" pitchFamily="34" charset="-34"/>
            </a:rPr>
            <a:t>Convention (1966)</a:t>
          </a:r>
        </a:p>
        <a:p>
          <a:pPr lvl="0" algn="ctr" defTabSz="666750">
            <a:lnSpc>
              <a:spcPct val="90000"/>
            </a:lnSpc>
            <a:spcBef>
              <a:spcPct val="0"/>
            </a:spcBef>
            <a:spcAft>
              <a:spcPct val="35000"/>
            </a:spcAft>
          </a:pPr>
          <a:r>
            <a:rPr lang="en-US" sz="1500" b="1" kern="1200" dirty="0">
              <a:latin typeface="Leelawadee" pitchFamily="34" charset="-34"/>
              <a:cs typeface="Leelawadee" pitchFamily="34" charset="-34"/>
            </a:rPr>
            <a:t>Both disputing parties from ICSID Member States</a:t>
          </a:r>
        </a:p>
      </dsp:txBody>
      <dsp:txXfrm>
        <a:off x="479103" y="31657"/>
        <a:ext cx="1992012" cy="965954"/>
      </dsp:txXfrm>
    </dsp:sp>
    <dsp:sp modelId="{260CF995-A32F-4501-B27A-A2BE7310C004}">
      <dsp:nvSpPr>
        <dsp:cNvPr id="0" name=""/>
        <dsp:cNvSpPr/>
      </dsp:nvSpPr>
      <dsp:spPr>
        <a:xfrm>
          <a:off x="654262" y="1027664"/>
          <a:ext cx="205211" cy="769543"/>
        </a:xfrm>
        <a:custGeom>
          <a:avLst/>
          <a:gdLst/>
          <a:ahLst/>
          <a:cxnLst/>
          <a:rect l="0" t="0" r="0" b="0"/>
          <a:pathLst>
            <a:path>
              <a:moveTo>
                <a:pt x="0" y="0"/>
              </a:moveTo>
              <a:lnTo>
                <a:pt x="0" y="769543"/>
              </a:lnTo>
              <a:lnTo>
                <a:pt x="205211" y="7695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1CCF45-CA91-4C9C-8170-EC3ACF32960E}">
      <dsp:nvSpPr>
        <dsp:cNvPr id="0" name=""/>
        <dsp:cNvSpPr/>
      </dsp:nvSpPr>
      <dsp:spPr>
        <a:xfrm>
          <a:off x="859474" y="1284178"/>
          <a:ext cx="1641693" cy="10260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a:latin typeface="Leelawadee" pitchFamily="34" charset="-34"/>
              <a:cs typeface="Leelawadee" pitchFamily="34" charset="-34"/>
            </a:rPr>
            <a:t>Conciliation</a:t>
          </a:r>
        </a:p>
      </dsp:txBody>
      <dsp:txXfrm>
        <a:off x="889526" y="1314230"/>
        <a:ext cx="1581589" cy="965954"/>
      </dsp:txXfrm>
    </dsp:sp>
    <dsp:sp modelId="{707D5B09-7858-493B-A890-485EC40BB90B}">
      <dsp:nvSpPr>
        <dsp:cNvPr id="0" name=""/>
        <dsp:cNvSpPr/>
      </dsp:nvSpPr>
      <dsp:spPr>
        <a:xfrm>
          <a:off x="654262" y="1027664"/>
          <a:ext cx="205211" cy="2052116"/>
        </a:xfrm>
        <a:custGeom>
          <a:avLst/>
          <a:gdLst/>
          <a:ahLst/>
          <a:cxnLst/>
          <a:rect l="0" t="0" r="0" b="0"/>
          <a:pathLst>
            <a:path>
              <a:moveTo>
                <a:pt x="0" y="0"/>
              </a:moveTo>
              <a:lnTo>
                <a:pt x="0" y="2052116"/>
              </a:lnTo>
              <a:lnTo>
                <a:pt x="205211" y="205211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2773C8-5B2D-41B8-8A8D-5999F7221780}">
      <dsp:nvSpPr>
        <dsp:cNvPr id="0" name=""/>
        <dsp:cNvSpPr/>
      </dsp:nvSpPr>
      <dsp:spPr>
        <a:xfrm>
          <a:off x="859474" y="2566751"/>
          <a:ext cx="1641693" cy="10260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a:latin typeface="Leelawadee" pitchFamily="34" charset="-34"/>
              <a:cs typeface="Leelawadee" pitchFamily="34" charset="-34"/>
            </a:rPr>
            <a:t>Arbitration</a:t>
          </a:r>
        </a:p>
      </dsp:txBody>
      <dsp:txXfrm>
        <a:off x="889526" y="2596803"/>
        <a:ext cx="1581589" cy="965954"/>
      </dsp:txXfrm>
    </dsp:sp>
    <dsp:sp modelId="{C82F5A5E-0D0C-4E8E-8F37-6F7FCF4A5DA9}">
      <dsp:nvSpPr>
        <dsp:cNvPr id="0" name=""/>
        <dsp:cNvSpPr/>
      </dsp:nvSpPr>
      <dsp:spPr>
        <a:xfrm>
          <a:off x="3014196" y="1605"/>
          <a:ext cx="2052116" cy="10260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US" sz="1500" b="1" u="sng" kern="1200" dirty="0">
              <a:latin typeface="Leelawadee" pitchFamily="34" charset="-34"/>
              <a:cs typeface="Leelawadee" pitchFamily="34" charset="-34"/>
            </a:rPr>
            <a:t>Additional Facility (1978)</a:t>
          </a:r>
        </a:p>
        <a:p>
          <a:pPr lvl="0" algn="ctr" defTabSz="666750">
            <a:lnSpc>
              <a:spcPct val="90000"/>
            </a:lnSpc>
            <a:spcBef>
              <a:spcPct val="0"/>
            </a:spcBef>
            <a:spcAft>
              <a:spcPct val="35000"/>
            </a:spcAft>
          </a:pPr>
          <a:r>
            <a:rPr lang="en-US" sz="1500" b="1" kern="1200" dirty="0">
              <a:latin typeface="Leelawadee" pitchFamily="34" charset="-34"/>
              <a:cs typeface="Leelawadee" pitchFamily="34" charset="-34"/>
            </a:rPr>
            <a:t>One disputing party from Member States</a:t>
          </a:r>
        </a:p>
      </dsp:txBody>
      <dsp:txXfrm>
        <a:off x="3044248" y="31657"/>
        <a:ext cx="1992012" cy="965954"/>
      </dsp:txXfrm>
    </dsp:sp>
    <dsp:sp modelId="{481DF311-C450-4938-B1F6-A13393F7CCF8}">
      <dsp:nvSpPr>
        <dsp:cNvPr id="0" name=""/>
        <dsp:cNvSpPr/>
      </dsp:nvSpPr>
      <dsp:spPr>
        <a:xfrm>
          <a:off x="3219408" y="1027664"/>
          <a:ext cx="205211" cy="769543"/>
        </a:xfrm>
        <a:custGeom>
          <a:avLst/>
          <a:gdLst/>
          <a:ahLst/>
          <a:cxnLst/>
          <a:rect l="0" t="0" r="0" b="0"/>
          <a:pathLst>
            <a:path>
              <a:moveTo>
                <a:pt x="0" y="0"/>
              </a:moveTo>
              <a:lnTo>
                <a:pt x="0" y="769543"/>
              </a:lnTo>
              <a:lnTo>
                <a:pt x="205211" y="7695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D2C0D9-CDAF-412E-A14A-6260A9DA5858}">
      <dsp:nvSpPr>
        <dsp:cNvPr id="0" name=""/>
        <dsp:cNvSpPr/>
      </dsp:nvSpPr>
      <dsp:spPr>
        <a:xfrm>
          <a:off x="3424620" y="1284178"/>
          <a:ext cx="1641693" cy="10260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a:latin typeface="Leelawadee" pitchFamily="34" charset="-34"/>
              <a:cs typeface="Leelawadee" pitchFamily="34" charset="-34"/>
            </a:rPr>
            <a:t>Conciliation</a:t>
          </a:r>
        </a:p>
      </dsp:txBody>
      <dsp:txXfrm>
        <a:off x="3454672" y="1314230"/>
        <a:ext cx="1581589" cy="965954"/>
      </dsp:txXfrm>
    </dsp:sp>
    <dsp:sp modelId="{2A641819-5AC5-48E0-BD7A-B193DE1AA12E}">
      <dsp:nvSpPr>
        <dsp:cNvPr id="0" name=""/>
        <dsp:cNvSpPr/>
      </dsp:nvSpPr>
      <dsp:spPr>
        <a:xfrm>
          <a:off x="3219408" y="1027664"/>
          <a:ext cx="205211" cy="2052116"/>
        </a:xfrm>
        <a:custGeom>
          <a:avLst/>
          <a:gdLst/>
          <a:ahLst/>
          <a:cxnLst/>
          <a:rect l="0" t="0" r="0" b="0"/>
          <a:pathLst>
            <a:path>
              <a:moveTo>
                <a:pt x="0" y="0"/>
              </a:moveTo>
              <a:lnTo>
                <a:pt x="0" y="2052116"/>
              </a:lnTo>
              <a:lnTo>
                <a:pt x="205211" y="205211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D0FDAD-7830-4623-B655-27D21649CCAA}">
      <dsp:nvSpPr>
        <dsp:cNvPr id="0" name=""/>
        <dsp:cNvSpPr/>
      </dsp:nvSpPr>
      <dsp:spPr>
        <a:xfrm>
          <a:off x="3424620" y="2566751"/>
          <a:ext cx="1641693" cy="10260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a:latin typeface="Leelawadee" pitchFamily="34" charset="-34"/>
              <a:cs typeface="Leelawadee" pitchFamily="34" charset="-34"/>
            </a:rPr>
            <a:t>Arbitration</a:t>
          </a:r>
        </a:p>
      </dsp:txBody>
      <dsp:txXfrm>
        <a:off x="3454672" y="2596803"/>
        <a:ext cx="1581589" cy="965954"/>
      </dsp:txXfrm>
    </dsp:sp>
    <dsp:sp modelId="{9F8A16BD-3C5A-410D-8930-A6FDFA27CBDB}">
      <dsp:nvSpPr>
        <dsp:cNvPr id="0" name=""/>
        <dsp:cNvSpPr/>
      </dsp:nvSpPr>
      <dsp:spPr>
        <a:xfrm>
          <a:off x="3219408" y="1027664"/>
          <a:ext cx="205211" cy="3334689"/>
        </a:xfrm>
        <a:custGeom>
          <a:avLst/>
          <a:gdLst/>
          <a:ahLst/>
          <a:cxnLst/>
          <a:rect l="0" t="0" r="0" b="0"/>
          <a:pathLst>
            <a:path>
              <a:moveTo>
                <a:pt x="0" y="0"/>
              </a:moveTo>
              <a:lnTo>
                <a:pt x="0" y="3334689"/>
              </a:lnTo>
              <a:lnTo>
                <a:pt x="205211" y="333468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5B8186-94F2-4433-A78A-FD6604393447}">
      <dsp:nvSpPr>
        <dsp:cNvPr id="0" name=""/>
        <dsp:cNvSpPr/>
      </dsp:nvSpPr>
      <dsp:spPr>
        <a:xfrm>
          <a:off x="3424620" y="3849324"/>
          <a:ext cx="1641693" cy="10260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a:latin typeface="Leelawadee" pitchFamily="34" charset="-34"/>
              <a:cs typeface="Leelawadee" pitchFamily="34" charset="-34"/>
            </a:rPr>
            <a:t>Fact-finding</a:t>
          </a:r>
        </a:p>
      </dsp:txBody>
      <dsp:txXfrm>
        <a:off x="3454672" y="3879376"/>
        <a:ext cx="1581589" cy="965954"/>
      </dsp:txXfrm>
    </dsp:sp>
    <dsp:sp modelId="{1B39F2F8-F75D-4EF7-9DAC-ACAB6B5BE0CB}">
      <dsp:nvSpPr>
        <dsp:cNvPr id="0" name=""/>
        <dsp:cNvSpPr/>
      </dsp:nvSpPr>
      <dsp:spPr>
        <a:xfrm>
          <a:off x="5579342" y="1605"/>
          <a:ext cx="2052116" cy="10260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n-US" sz="1500" b="1" u="sng" kern="1200" dirty="0">
              <a:latin typeface="Leelawadee" pitchFamily="34" charset="-34"/>
              <a:cs typeface="Leelawadee" pitchFamily="34" charset="-34"/>
            </a:rPr>
            <a:t>Other</a:t>
          </a:r>
        </a:p>
        <a:p>
          <a:pPr lvl="0" algn="ctr" defTabSz="666750">
            <a:lnSpc>
              <a:spcPct val="90000"/>
            </a:lnSpc>
            <a:spcBef>
              <a:spcPct val="0"/>
            </a:spcBef>
            <a:spcAft>
              <a:spcPct val="35000"/>
            </a:spcAft>
          </a:pPr>
          <a:r>
            <a:rPr lang="en-US" sz="1500" b="1" kern="1200" dirty="0">
              <a:latin typeface="Leelawadee" pitchFamily="34" charset="-34"/>
              <a:cs typeface="Leelawadee" pitchFamily="34" charset="-34"/>
            </a:rPr>
            <a:t>Need not be from Member State</a:t>
          </a:r>
        </a:p>
      </dsp:txBody>
      <dsp:txXfrm>
        <a:off x="5609394" y="31657"/>
        <a:ext cx="1992012" cy="965954"/>
      </dsp:txXfrm>
    </dsp:sp>
    <dsp:sp modelId="{184AAC62-17E6-41A3-BDEA-02587F7FD5DF}">
      <dsp:nvSpPr>
        <dsp:cNvPr id="0" name=""/>
        <dsp:cNvSpPr/>
      </dsp:nvSpPr>
      <dsp:spPr>
        <a:xfrm>
          <a:off x="5784554" y="1027664"/>
          <a:ext cx="205211" cy="911427"/>
        </a:xfrm>
        <a:custGeom>
          <a:avLst/>
          <a:gdLst/>
          <a:ahLst/>
          <a:cxnLst/>
          <a:rect l="0" t="0" r="0" b="0"/>
          <a:pathLst>
            <a:path>
              <a:moveTo>
                <a:pt x="0" y="0"/>
              </a:moveTo>
              <a:lnTo>
                <a:pt x="0" y="911427"/>
              </a:lnTo>
              <a:lnTo>
                <a:pt x="205211" y="9114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918975-1CF3-4369-B1E9-D0F127E2F769}">
      <dsp:nvSpPr>
        <dsp:cNvPr id="0" name=""/>
        <dsp:cNvSpPr/>
      </dsp:nvSpPr>
      <dsp:spPr>
        <a:xfrm>
          <a:off x="5989765" y="1284178"/>
          <a:ext cx="1779004" cy="13098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a:latin typeface="Leelawadee" pitchFamily="34" charset="-34"/>
              <a:cs typeface="Leelawadee" pitchFamily="34" charset="-34"/>
            </a:rPr>
            <a:t>Case administration under other Rules or Treaties </a:t>
          </a:r>
          <a:r>
            <a:rPr lang="en-US" sz="1200" kern="1200" dirty="0">
              <a:latin typeface="Leelawadee" pitchFamily="34" charset="-34"/>
              <a:cs typeface="Leelawadee" pitchFamily="34" charset="-34"/>
            </a:rPr>
            <a:t>(e.g.: UNCITRAL or other investment cases; FTA &amp; State-to-State cases)</a:t>
          </a:r>
        </a:p>
      </dsp:txBody>
      <dsp:txXfrm>
        <a:off x="6028128" y="1322541"/>
        <a:ext cx="1702278" cy="1233098"/>
      </dsp:txXfrm>
    </dsp:sp>
    <dsp:sp modelId="{7BA0EA62-F893-4751-A464-353202365C4C}">
      <dsp:nvSpPr>
        <dsp:cNvPr id="0" name=""/>
        <dsp:cNvSpPr/>
      </dsp:nvSpPr>
      <dsp:spPr>
        <a:xfrm>
          <a:off x="5784554" y="1027664"/>
          <a:ext cx="205211" cy="2454295"/>
        </a:xfrm>
        <a:custGeom>
          <a:avLst/>
          <a:gdLst/>
          <a:ahLst/>
          <a:cxnLst/>
          <a:rect l="0" t="0" r="0" b="0"/>
          <a:pathLst>
            <a:path>
              <a:moveTo>
                <a:pt x="0" y="0"/>
              </a:moveTo>
              <a:lnTo>
                <a:pt x="0" y="2454295"/>
              </a:lnTo>
              <a:lnTo>
                <a:pt x="205211" y="24542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248DEE-17C1-48CE-BD61-90D3760C86D7}">
      <dsp:nvSpPr>
        <dsp:cNvPr id="0" name=""/>
        <dsp:cNvSpPr/>
      </dsp:nvSpPr>
      <dsp:spPr>
        <a:xfrm>
          <a:off x="5989765" y="2850518"/>
          <a:ext cx="1866982" cy="12628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US" sz="1300" b="1" kern="1200" dirty="0">
              <a:latin typeface="Leelawadee" pitchFamily="34" charset="-34"/>
              <a:cs typeface="Leelawadee" pitchFamily="34" charset="-34"/>
            </a:rPr>
            <a:t>Other functions on consent of parties                    </a:t>
          </a:r>
          <a:r>
            <a:rPr lang="en-US" sz="1300" kern="1200" dirty="0">
              <a:latin typeface="Leelawadee" pitchFamily="34" charset="-34"/>
              <a:cs typeface="Leelawadee" pitchFamily="34" charset="-34"/>
            </a:rPr>
            <a:t> (e.g.: Appointing Authority, </a:t>
          </a:r>
          <a:r>
            <a:rPr lang="en-US" sz="1300" b="1" kern="1200" dirty="0">
              <a:latin typeface="Leelawadee" pitchFamily="34" charset="-34"/>
              <a:cs typeface="Leelawadee" pitchFamily="34" charset="-34"/>
            </a:rPr>
            <a:t>Mediation</a:t>
          </a:r>
          <a:r>
            <a:rPr lang="en-US" sz="1300" kern="1200" dirty="0">
              <a:latin typeface="Leelawadee" pitchFamily="34" charset="-34"/>
              <a:cs typeface="Leelawadee" pitchFamily="34" charset="-34"/>
            </a:rPr>
            <a:t>, </a:t>
          </a:r>
          <a:r>
            <a:rPr lang="en-US" sz="1300" b="1" kern="1200" dirty="0">
              <a:latin typeface="Leelawadee" pitchFamily="34" charset="-34"/>
              <a:cs typeface="Leelawadee" pitchFamily="34" charset="-34"/>
            </a:rPr>
            <a:t>Conciliation, Fact-Finding </a:t>
          </a:r>
          <a:r>
            <a:rPr lang="en-US" sz="1300" kern="1200" dirty="0">
              <a:latin typeface="Leelawadee" pitchFamily="34" charset="-34"/>
              <a:cs typeface="Leelawadee" pitchFamily="34" charset="-34"/>
            </a:rPr>
            <a:t>Registry)</a:t>
          </a:r>
        </a:p>
      </dsp:txBody>
      <dsp:txXfrm>
        <a:off x="6026754" y="2887507"/>
        <a:ext cx="1793004" cy="1188904"/>
      </dsp:txXfrm>
    </dsp:sp>
    <dsp:sp modelId="{5088E3DA-9745-4E70-B1B8-B768CD26145B}">
      <dsp:nvSpPr>
        <dsp:cNvPr id="0" name=""/>
        <dsp:cNvSpPr/>
      </dsp:nvSpPr>
      <dsp:spPr>
        <a:xfrm>
          <a:off x="5784554" y="1027664"/>
          <a:ext cx="205211" cy="3855280"/>
        </a:xfrm>
        <a:custGeom>
          <a:avLst/>
          <a:gdLst/>
          <a:ahLst/>
          <a:cxnLst/>
          <a:rect l="0" t="0" r="0" b="0"/>
          <a:pathLst>
            <a:path>
              <a:moveTo>
                <a:pt x="0" y="0"/>
              </a:moveTo>
              <a:lnTo>
                <a:pt x="0" y="3855280"/>
              </a:lnTo>
              <a:lnTo>
                <a:pt x="205211" y="38552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D02230-EA4B-4362-8C00-29EFDB102DB9}">
      <dsp:nvSpPr>
        <dsp:cNvPr id="0" name=""/>
        <dsp:cNvSpPr/>
      </dsp:nvSpPr>
      <dsp:spPr>
        <a:xfrm>
          <a:off x="5989765" y="4369915"/>
          <a:ext cx="1802595" cy="10260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n-US" sz="1300" b="1" kern="1200" dirty="0"/>
            <a:t>Acting as Secretariat for Regional Trade Agreements</a:t>
          </a:r>
          <a:r>
            <a:rPr lang="en-US" sz="1300" kern="1200" dirty="0"/>
            <a:t> (e.g.: CETA Ch. 8)</a:t>
          </a:r>
        </a:p>
      </dsp:txBody>
      <dsp:txXfrm>
        <a:off x="6019817" y="4399967"/>
        <a:ext cx="1742491" cy="96595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2"/>
            <a:ext cx="3024559" cy="456574"/>
          </a:xfrm>
          <a:prstGeom prst="rect">
            <a:avLst/>
          </a:prstGeom>
        </p:spPr>
        <p:txBody>
          <a:bodyPr vert="horz" lIns="91033" tIns="45516" rIns="91033" bIns="45516" rtlCol="0"/>
          <a:lstStyle>
            <a:lvl1pPr algn="l">
              <a:defRPr sz="1200"/>
            </a:lvl1pPr>
          </a:lstStyle>
          <a:p>
            <a:endParaRPr lang="en-US" dirty="0"/>
          </a:p>
        </p:txBody>
      </p:sp>
      <p:sp>
        <p:nvSpPr>
          <p:cNvPr id="3" name="Date Placeholder 2"/>
          <p:cNvSpPr>
            <a:spLocks noGrp="1"/>
          </p:cNvSpPr>
          <p:nvPr>
            <p:ph type="dt" sz="quarter" idx="1"/>
          </p:nvPr>
        </p:nvSpPr>
        <p:spPr>
          <a:xfrm>
            <a:off x="3954105" y="2"/>
            <a:ext cx="3024559" cy="456574"/>
          </a:xfrm>
          <a:prstGeom prst="rect">
            <a:avLst/>
          </a:prstGeom>
        </p:spPr>
        <p:txBody>
          <a:bodyPr vert="horz" lIns="91033" tIns="45516" rIns="91033" bIns="45516" rtlCol="0"/>
          <a:lstStyle>
            <a:lvl1pPr algn="r">
              <a:defRPr sz="1200"/>
            </a:lvl1pPr>
          </a:lstStyle>
          <a:p>
            <a:fld id="{49B790C2-E6AC-4004-9C08-C425E93D6A77}" type="datetimeFigureOut">
              <a:rPr lang="en-US" smtClean="0"/>
              <a:pPr/>
              <a:t>5/10/2017</a:t>
            </a:fld>
            <a:endParaRPr lang="en-US" dirty="0"/>
          </a:p>
        </p:txBody>
      </p:sp>
      <p:sp>
        <p:nvSpPr>
          <p:cNvPr id="4" name="Footer Placeholder 3"/>
          <p:cNvSpPr>
            <a:spLocks noGrp="1"/>
          </p:cNvSpPr>
          <p:nvPr>
            <p:ph type="ftr" sz="quarter" idx="2"/>
          </p:nvPr>
        </p:nvSpPr>
        <p:spPr>
          <a:xfrm>
            <a:off x="11" y="8685866"/>
            <a:ext cx="3024559" cy="456574"/>
          </a:xfrm>
          <a:prstGeom prst="rect">
            <a:avLst/>
          </a:prstGeom>
        </p:spPr>
        <p:txBody>
          <a:bodyPr vert="horz" lIns="91033" tIns="45516" rIns="91033" bIns="4551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4105" y="8685866"/>
            <a:ext cx="3024559" cy="456574"/>
          </a:xfrm>
          <a:prstGeom prst="rect">
            <a:avLst/>
          </a:prstGeom>
        </p:spPr>
        <p:txBody>
          <a:bodyPr vert="horz" lIns="91033" tIns="45516" rIns="91033" bIns="45516" rtlCol="0" anchor="b"/>
          <a:lstStyle>
            <a:lvl1pPr algn="r">
              <a:defRPr sz="1200"/>
            </a:lvl1pPr>
          </a:lstStyle>
          <a:p>
            <a:fld id="{B733173E-BA0F-44B2-BF8C-1F4206C2138B}" type="slidenum">
              <a:rPr lang="en-US" smtClean="0"/>
              <a:pPr/>
              <a:t>‹#›</a:t>
            </a:fld>
            <a:endParaRPr lang="en-US" dirty="0"/>
          </a:p>
        </p:txBody>
      </p:sp>
    </p:spTree>
    <p:extLst>
      <p:ext uri="{BB962C8B-B14F-4D97-AF65-F5344CB8AC3E}">
        <p14:creationId xmlns:p14="http://schemas.microsoft.com/office/powerpoint/2010/main" val="2749667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735479796"/>
              </p:ext>
            </p:extLst>
          </p:nvPr>
        </p:nvGraphicFramePr>
        <p:xfrm>
          <a:off x="654403" y="5370290"/>
          <a:ext cx="5744153" cy="2825448"/>
        </p:xfrm>
        <a:graphic>
          <a:graphicData uri="http://schemas.openxmlformats.org/drawingml/2006/table">
            <a:tbl>
              <a:tblPr>
                <a:tableStyleId>{5C22544A-7EE6-4342-B048-85BDC9FD1C3A}</a:tableStyleId>
              </a:tblPr>
              <a:tblGrid>
                <a:gridCol w="5744153">
                  <a:extLst>
                    <a:ext uri="{9D8B030D-6E8A-4147-A177-3AD203B41FA5}">
                      <a16:colId xmlns:a16="http://schemas.microsoft.com/office/drawing/2014/main" xmlns="" val="20000"/>
                    </a:ext>
                  </a:extLst>
                </a:gridCol>
              </a:tblGrid>
              <a:tr h="353181">
                <a:tc>
                  <a:txBody>
                    <a:bodyPr/>
                    <a:lstStyle/>
                    <a:p>
                      <a:endParaRPr lang="en-US" sz="1700" dirty="0">
                        <a:solidFill>
                          <a:schemeClr val="tx1"/>
                        </a:solidFill>
                      </a:endParaRPr>
                    </a:p>
                  </a:txBody>
                  <a:tcPr marL="87253" marR="87253" marT="43543" marB="43543">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353181">
                <a:tc>
                  <a:txBody>
                    <a:bodyPr/>
                    <a:lstStyle/>
                    <a:p>
                      <a:endParaRPr lang="en-US" sz="1700" dirty="0">
                        <a:solidFill>
                          <a:schemeClr val="tx1"/>
                        </a:solidFill>
                      </a:endParaRPr>
                    </a:p>
                  </a:txBody>
                  <a:tcPr marL="87253" marR="87253" marT="43543" marB="4354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353181">
                <a:tc>
                  <a:txBody>
                    <a:bodyPr/>
                    <a:lstStyle/>
                    <a:p>
                      <a:endParaRPr lang="en-US" sz="1700" dirty="0">
                        <a:solidFill>
                          <a:schemeClr val="tx1"/>
                        </a:solidFill>
                      </a:endParaRPr>
                    </a:p>
                  </a:txBody>
                  <a:tcPr marL="87253" marR="87253" marT="43543" marB="4354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353181">
                <a:tc>
                  <a:txBody>
                    <a:bodyPr/>
                    <a:lstStyle/>
                    <a:p>
                      <a:endParaRPr lang="en-US" sz="1700" dirty="0">
                        <a:solidFill>
                          <a:schemeClr val="tx1"/>
                        </a:solidFill>
                      </a:endParaRPr>
                    </a:p>
                  </a:txBody>
                  <a:tcPr marL="87253" marR="87253" marT="43543" marB="4354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353181">
                <a:tc>
                  <a:txBody>
                    <a:bodyPr/>
                    <a:lstStyle/>
                    <a:p>
                      <a:endParaRPr lang="en-US" sz="1700" dirty="0">
                        <a:solidFill>
                          <a:schemeClr val="tx1"/>
                        </a:solidFill>
                      </a:endParaRPr>
                    </a:p>
                  </a:txBody>
                  <a:tcPr marL="87253" marR="87253" marT="43543" marB="4354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353181">
                <a:tc>
                  <a:txBody>
                    <a:bodyPr/>
                    <a:lstStyle/>
                    <a:p>
                      <a:endParaRPr lang="en-US" sz="1700" dirty="0">
                        <a:solidFill>
                          <a:schemeClr val="tx1"/>
                        </a:solidFill>
                      </a:endParaRPr>
                    </a:p>
                  </a:txBody>
                  <a:tcPr marL="87253" marR="87253" marT="43543" marB="4354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353181">
                <a:tc>
                  <a:txBody>
                    <a:bodyPr/>
                    <a:lstStyle/>
                    <a:p>
                      <a:endParaRPr lang="en-US" sz="1700" dirty="0">
                        <a:solidFill>
                          <a:schemeClr val="tx1"/>
                        </a:solidFill>
                      </a:endParaRPr>
                    </a:p>
                  </a:txBody>
                  <a:tcPr marL="87253" marR="87253" marT="43543" marB="43543">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353181">
                <a:tc>
                  <a:txBody>
                    <a:bodyPr/>
                    <a:lstStyle/>
                    <a:p>
                      <a:endParaRPr lang="en-US" sz="1700" dirty="0">
                        <a:solidFill>
                          <a:schemeClr val="tx1"/>
                        </a:solidFill>
                      </a:endParaRPr>
                    </a:p>
                  </a:txBody>
                  <a:tcPr marL="87253" marR="87253" marT="43543" marB="43543">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xmlns="" val="10007"/>
                  </a:ext>
                </a:extLst>
              </a:tr>
            </a:tbl>
          </a:graphicData>
        </a:graphic>
      </p:graphicFrame>
      <p:sp>
        <p:nvSpPr>
          <p:cNvPr id="3" name="Slide Image Placeholder 3"/>
          <p:cNvSpPr>
            <a:spLocks noGrp="1" noRot="1" noChangeAspect="1"/>
          </p:cNvSpPr>
          <p:nvPr>
            <p:ph type="sldImg" idx="2"/>
          </p:nvPr>
        </p:nvSpPr>
        <p:spPr>
          <a:xfrm>
            <a:off x="492125" y="823913"/>
            <a:ext cx="5929313" cy="4446587"/>
          </a:xfrm>
          <a:prstGeom prst="rect">
            <a:avLst/>
          </a:prstGeom>
          <a:noFill/>
          <a:ln w="12700">
            <a:solidFill>
              <a:prstClr val="black"/>
            </a:solidFill>
          </a:ln>
        </p:spPr>
        <p:txBody>
          <a:bodyPr vert="horz" lIns="92553" tIns="46277" rIns="92553" bIns="46277" rtlCol="0" anchor="ctr"/>
          <a:lstStyle/>
          <a:p>
            <a:endParaRPr lang="en-US" dirty="0"/>
          </a:p>
        </p:txBody>
      </p:sp>
    </p:spTree>
    <p:extLst>
      <p:ext uri="{BB962C8B-B14F-4D97-AF65-F5344CB8AC3E}">
        <p14:creationId xmlns:p14="http://schemas.microsoft.com/office/powerpoint/2010/main" val="192205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23888" y="749300"/>
            <a:ext cx="5732462" cy="4298950"/>
          </a:xfrm>
          <a:prstGeom prst="rect">
            <a:avLst/>
          </a:prstGeom>
        </p:spPr>
      </p:sp>
      <p:sp>
        <p:nvSpPr>
          <p:cNvPr id="4" name="Slide Number Placeholder 3"/>
          <p:cNvSpPr>
            <a:spLocks noGrp="1"/>
          </p:cNvSpPr>
          <p:nvPr>
            <p:ph type="sldNum" sz="quarter" idx="10"/>
          </p:nvPr>
        </p:nvSpPr>
        <p:spPr>
          <a:xfrm>
            <a:off x="3953866" y="8685215"/>
            <a:ext cx="3024771" cy="457200"/>
          </a:xfrm>
          <a:prstGeom prst="rect">
            <a:avLst/>
          </a:prstGeom>
        </p:spPr>
        <p:txBody>
          <a:bodyPr lIns="87764" tIns="43884" rIns="87764" bIns="43884"/>
          <a:lstStyle/>
          <a:p>
            <a:fld id="{74B62FB8-6A5D-41E8-A878-B7AD6E2B8CCA}" type="slidenum">
              <a:rPr lang="en-US" smtClean="0"/>
              <a:pPr/>
              <a:t>1</a:t>
            </a:fld>
            <a:endParaRPr lang="en-US" dirty="0"/>
          </a:p>
        </p:txBody>
      </p:sp>
      <p:sp>
        <p:nvSpPr>
          <p:cNvPr id="3" name="Notes Placeholder 2"/>
          <p:cNvSpPr>
            <a:spLocks noGrp="1"/>
          </p:cNvSpPr>
          <p:nvPr>
            <p:ph type="body" idx="1"/>
          </p:nvPr>
        </p:nvSpPr>
        <p:spPr>
          <a:xfrm>
            <a:off x="698659" y="4400242"/>
            <a:ext cx="5582926" cy="3600762"/>
          </a:xfrm>
          <a:prstGeom prst="rect">
            <a:avLst/>
          </a:prstGeom>
        </p:spPr>
        <p:txBody>
          <a:bodyPr lIns="91088" tIns="45544" rIns="91088" bIns="45544"/>
          <a:lstStyle/>
          <a:p>
            <a:endParaRPr lang="en-US" dirty="0"/>
          </a:p>
        </p:txBody>
      </p:sp>
    </p:spTree>
    <p:extLst>
      <p:ext uri="{BB962C8B-B14F-4D97-AF65-F5344CB8AC3E}">
        <p14:creationId xmlns:p14="http://schemas.microsoft.com/office/powerpoint/2010/main" val="1073675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3201" y="4068773"/>
            <a:ext cx="5305565" cy="3854613"/>
          </a:xfrm>
          <a:prstGeom prst="rect">
            <a:avLst/>
          </a:prstGeom>
        </p:spPr>
        <p:txBody>
          <a:bodyPr lIns="85475" tIns="42738" rIns="85475" bIns="42738"/>
          <a:lstStyle/>
          <a:p>
            <a:endParaRPr lang="en-US" dirty="0"/>
          </a:p>
        </p:txBody>
      </p:sp>
      <p:sp>
        <p:nvSpPr>
          <p:cNvPr id="4" name="Slide Number Placeholder 3"/>
          <p:cNvSpPr>
            <a:spLocks noGrp="1"/>
          </p:cNvSpPr>
          <p:nvPr>
            <p:ph type="sldNum" sz="quarter" idx="10"/>
          </p:nvPr>
        </p:nvSpPr>
        <p:spPr>
          <a:xfrm>
            <a:off x="3756602" y="8136042"/>
            <a:ext cx="2873849" cy="428291"/>
          </a:xfrm>
          <a:prstGeom prst="rect">
            <a:avLst/>
          </a:prstGeom>
        </p:spPr>
        <p:txBody>
          <a:bodyPr lIns="85475" tIns="42738" rIns="85475" bIns="42738"/>
          <a:lstStyle/>
          <a:p>
            <a:fld id="{74B62FB8-6A5D-41E8-A878-B7AD6E2B8CCA}"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779751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0550"/>
            <a:ext cx="5583238" cy="3600450"/>
          </a:xfrm>
          <a:prstGeom prst="rect">
            <a:avLst/>
          </a:prstGeom>
        </p:spPr>
        <p:txBody>
          <a:bodyPr lIns="92120" tIns="46060" rIns="92120" bIns="46060"/>
          <a:lstStyle/>
          <a:p>
            <a:endParaRPr lang="en-US" dirty="0"/>
          </a:p>
        </p:txBody>
      </p:sp>
    </p:spTree>
    <p:extLst>
      <p:ext uri="{BB962C8B-B14F-4D97-AF65-F5344CB8AC3E}">
        <p14:creationId xmlns:p14="http://schemas.microsoft.com/office/powerpoint/2010/main" val="1742791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0550"/>
            <a:ext cx="5583238" cy="3600450"/>
          </a:xfrm>
          <a:prstGeom prst="rect">
            <a:avLst/>
          </a:prstGeom>
        </p:spPr>
        <p:txBody>
          <a:bodyPr lIns="92120" tIns="46060" rIns="92120" bIns="46060"/>
          <a:lstStyle/>
          <a:p>
            <a:pPr marL="0" indent="0">
              <a:buNone/>
            </a:pPr>
            <a:r>
              <a:rPr lang="en-US" dirty="0"/>
              <a:t>SP - </a:t>
            </a:r>
            <a:r>
              <a:rPr lang="en-US" sz="1200" b="1" dirty="0"/>
              <a:t>Relevant provisions:</a:t>
            </a:r>
          </a:p>
          <a:p>
            <a:r>
              <a:rPr lang="en-US" sz="1200" dirty="0"/>
              <a:t>ICSID Convention Articles 28 to 35 </a:t>
            </a:r>
          </a:p>
          <a:p>
            <a:r>
              <a:rPr lang="en-US" sz="1200" dirty="0"/>
              <a:t>Institution Rules</a:t>
            </a:r>
          </a:p>
          <a:p>
            <a:r>
              <a:rPr lang="en-US" sz="1200" dirty="0"/>
              <a:t>Conciliation Rules</a:t>
            </a:r>
          </a:p>
          <a:p>
            <a:r>
              <a:rPr lang="en-US" sz="1200" dirty="0"/>
              <a:t>Administrative and Financial Regulations</a:t>
            </a:r>
          </a:p>
          <a:p>
            <a:endParaRPr lang="en-US" dirty="0"/>
          </a:p>
        </p:txBody>
      </p:sp>
    </p:spTree>
    <p:extLst>
      <p:ext uri="{BB962C8B-B14F-4D97-AF65-F5344CB8AC3E}">
        <p14:creationId xmlns:p14="http://schemas.microsoft.com/office/powerpoint/2010/main" val="1251278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0550"/>
            <a:ext cx="5583238" cy="3600450"/>
          </a:xfrm>
          <a:prstGeom prst="rect">
            <a:avLst/>
          </a:prstGeom>
        </p:spPr>
        <p:txBody>
          <a:bodyPr/>
          <a:lstStyle/>
          <a:p>
            <a:r>
              <a:rPr lang="en-US" dirty="0"/>
              <a:t>Conciliation Procedure</a:t>
            </a:r>
            <a:br>
              <a:rPr lang="en-US" dirty="0"/>
            </a:br>
            <a:r>
              <a:rPr lang="en-US" dirty="0"/>
              <a:t>ICSID Conciliation Rules 22 and 23</a:t>
            </a:r>
          </a:p>
          <a:p>
            <a:r>
              <a:rPr lang="en-US" dirty="0"/>
              <a:t>The Conciliation Commission may ask the parties for:</a:t>
            </a:r>
          </a:p>
          <a:p>
            <a:pPr lvl="1">
              <a:buFont typeface="Courier New" panose="02070309020205020404" pitchFamily="49" charset="0"/>
              <a:buChar char="o"/>
            </a:pPr>
            <a:r>
              <a:rPr lang="en-US" dirty="0"/>
              <a:t>relevant documents or explanations;</a:t>
            </a:r>
          </a:p>
          <a:p>
            <a:pPr lvl="1">
              <a:buFont typeface="Courier New" panose="02070309020205020404" pitchFamily="49" charset="0"/>
              <a:buChar char="o"/>
            </a:pPr>
            <a:r>
              <a:rPr lang="en-US" dirty="0"/>
              <a:t>hear witnesses and experts;</a:t>
            </a:r>
          </a:p>
          <a:p>
            <a:pPr lvl="1">
              <a:buFont typeface="Courier New" panose="02070309020205020404" pitchFamily="49" charset="0"/>
              <a:buChar char="o"/>
            </a:pPr>
            <a:r>
              <a:rPr lang="en-US" dirty="0"/>
              <a:t>make site visits; </a:t>
            </a:r>
          </a:p>
          <a:p>
            <a:pPr lvl="1">
              <a:buFont typeface="Courier New" panose="02070309020205020404" pitchFamily="49" charset="0"/>
              <a:buChar char="o"/>
            </a:pPr>
            <a:r>
              <a:rPr lang="en-US" dirty="0"/>
              <a:t>issue recommendations at any time during the proceeding; and</a:t>
            </a:r>
          </a:p>
          <a:p>
            <a:pPr lvl="1">
              <a:buFont typeface="Courier New" panose="02070309020205020404" pitchFamily="49" charset="0"/>
              <a:buChar char="o"/>
            </a:pPr>
            <a:r>
              <a:rPr lang="en-US" dirty="0"/>
              <a:t>request evidence from other person</a:t>
            </a:r>
          </a:p>
          <a:p>
            <a:endParaRPr lang="en-US" dirty="0"/>
          </a:p>
        </p:txBody>
      </p:sp>
    </p:spTree>
    <p:extLst>
      <p:ext uri="{BB962C8B-B14F-4D97-AF65-F5344CB8AC3E}">
        <p14:creationId xmlns:p14="http://schemas.microsoft.com/office/powerpoint/2010/main" val="3019537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0550"/>
            <a:ext cx="5583238" cy="3600450"/>
          </a:xfrm>
          <a:prstGeom prst="rect">
            <a:avLst/>
          </a:prstGeom>
        </p:spPr>
        <p:txBody>
          <a:bodyPr lIns="92120" tIns="46060" rIns="92120" bIns="46060"/>
          <a:lstStyle/>
          <a:p>
            <a:r>
              <a:rPr lang="en-US" dirty="0"/>
              <a:t>Commission Reports </a:t>
            </a:r>
          </a:p>
          <a:p>
            <a:pPr marL="0" marR="0" lvl="0" indent="0" algn="l" defTabSz="914400" rtl="0" eaLnBrk="1" fontAlgn="auto" latinLnBrk="0" hangingPunct="1">
              <a:lnSpc>
                <a:spcPct val="100000"/>
              </a:lnSpc>
              <a:spcBef>
                <a:spcPts val="0"/>
              </a:spcBef>
              <a:spcAft>
                <a:spcPts val="0"/>
              </a:spcAft>
              <a:buClrTx/>
              <a:buSzTx/>
              <a:buFontTx/>
              <a:buNone/>
              <a:tabLst/>
              <a:defRPr/>
            </a:pPr>
            <a:fld id="{7D872E86-DF7A-4F78-9924-C979806B663F}" type="CATEGORYNAME">
              <a:rPr lang="en-US" smtClean="0"/>
              <a:pPr marL="0" marR="0" lvl="0" indent="0" algn="l" defTabSz="914400" rtl="0" eaLnBrk="1" fontAlgn="auto" latinLnBrk="0" hangingPunct="1">
                <a:lnSpc>
                  <a:spcPct val="100000"/>
                </a:lnSpc>
                <a:spcBef>
                  <a:spcPts val="0"/>
                </a:spcBef>
                <a:spcAft>
                  <a:spcPts val="0"/>
                </a:spcAft>
                <a:buClrTx/>
                <a:buSzTx/>
                <a:buFontTx/>
                <a:buNone/>
                <a:tabLst/>
                <a:defRPr/>
              </a:pPr>
              <a:t>Report recording failure of the Parties to reach agreement</a:t>
            </a:fld>
            <a:r>
              <a:rPr lang="en-US" baseline="0" dirty="0"/>
              <a:t>
</a:t>
            </a:r>
            <a:fld id="{6FC40476-D6EB-45AF-ABB9-28A50B16C523}" type="PERCENTAGE">
              <a:rPr lang="en-US" baseline="0" smtClean="0"/>
              <a:pPr marL="0" marR="0" lvl="0" indent="0" algn="l" defTabSz="914400" rtl="0" eaLnBrk="1" fontAlgn="auto" latinLnBrk="0" hangingPunct="1">
                <a:lnSpc>
                  <a:spcPct val="100000"/>
                </a:lnSpc>
                <a:spcBef>
                  <a:spcPts val="0"/>
                </a:spcBef>
                <a:spcAft>
                  <a:spcPts val="0"/>
                </a:spcAft>
                <a:buClrTx/>
                <a:buSzTx/>
                <a:buFontTx/>
                <a:buNone/>
                <a:tabLst/>
                <a:defRPr/>
              </a:pPr>
              <a:t>83%</a:t>
            </a:fld>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fld id="{A8FC9346-2640-4DA3-BB38-912100EA1063}" type="CATEGORYNAME">
              <a:rPr lang="en-US" smtClean="0"/>
              <a:pPr algn="ctr" rtl="0">
                <a:defRPr sz="900" b="0" i="0" u="none" strike="noStrike" kern="1200" baseline="0">
                  <a:solidFill>
                    <a:sysClr val="windowText" lastClr="000000"/>
                  </a:solidFill>
                  <a:latin typeface="+mn-lt"/>
                  <a:ea typeface="+mn-ea"/>
                  <a:cs typeface="+mn-cs"/>
                </a:defRPr>
              </a:pPr>
              <a:t>Report recording agreement of the Parties</a:t>
            </a:fld>
            <a:r>
              <a:rPr lang="en-US" baseline="0" dirty="0"/>
              <a:t>
</a:t>
            </a:r>
            <a:fld id="{59ECBBBA-A0AD-4E8B-BADD-FDC3C57FD233}" type="PERCENTAGE">
              <a:rPr lang="en-US" baseline="0" smtClean="0"/>
              <a:pPr algn="ctr" rtl="0">
                <a:defRPr sz="900" b="0" i="0" u="none" strike="noStrike" kern="1200" baseline="0">
                  <a:solidFill>
                    <a:sysClr val="windowText" lastClr="000000"/>
                  </a:solidFill>
                  <a:latin typeface="+mn-lt"/>
                  <a:ea typeface="+mn-ea"/>
                  <a:cs typeface="+mn-cs"/>
                </a:defRPr>
              </a:pPr>
              <a:t>17%</a:t>
            </a:fld>
            <a:endParaRPr lang="en-US" dirty="0"/>
          </a:p>
          <a:p>
            <a:endParaRPr lang="en-US" dirty="0"/>
          </a:p>
        </p:txBody>
      </p:sp>
    </p:spTree>
    <p:extLst>
      <p:ext uri="{BB962C8B-B14F-4D97-AF65-F5344CB8AC3E}">
        <p14:creationId xmlns:p14="http://schemas.microsoft.com/office/powerpoint/2010/main" val="844430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0550"/>
            <a:ext cx="5583238" cy="3600450"/>
          </a:xfrm>
          <a:prstGeom prst="rect">
            <a:avLst/>
          </a:prstGeom>
        </p:spPr>
        <p:txBody>
          <a:bodyPr lIns="92120" tIns="46060" rIns="92120" bIns="46060"/>
          <a:lstStyle/>
          <a:p>
            <a:r>
              <a:rPr lang="en-US" dirty="0"/>
              <a:t>Commission Reports </a:t>
            </a:r>
          </a:p>
          <a:p>
            <a:pPr marL="0" marR="0" lvl="0" indent="0" algn="l" defTabSz="914400" rtl="0" eaLnBrk="1" fontAlgn="auto" latinLnBrk="0" hangingPunct="1">
              <a:lnSpc>
                <a:spcPct val="100000"/>
              </a:lnSpc>
              <a:spcBef>
                <a:spcPts val="0"/>
              </a:spcBef>
              <a:spcAft>
                <a:spcPts val="0"/>
              </a:spcAft>
              <a:buClrTx/>
              <a:buSzTx/>
              <a:buFontTx/>
              <a:buNone/>
              <a:tabLst/>
              <a:defRPr/>
            </a:pPr>
            <a:fld id="{7D872E86-DF7A-4F78-9924-C979806B663F}" type="CATEGORYNAME">
              <a:rPr lang="en-US" smtClean="0"/>
              <a:pPr marL="0" marR="0" lvl="0" indent="0" algn="l" defTabSz="914400" rtl="0" eaLnBrk="1" fontAlgn="auto" latinLnBrk="0" hangingPunct="1">
                <a:lnSpc>
                  <a:spcPct val="100000"/>
                </a:lnSpc>
                <a:spcBef>
                  <a:spcPts val="0"/>
                </a:spcBef>
                <a:spcAft>
                  <a:spcPts val="0"/>
                </a:spcAft>
                <a:buClrTx/>
                <a:buSzTx/>
                <a:buFontTx/>
                <a:buNone/>
                <a:tabLst/>
                <a:defRPr/>
              </a:pPr>
              <a:t>Report recording failure of the Parties to reach agreement</a:t>
            </a:fld>
            <a:r>
              <a:rPr lang="en-US" baseline="0" dirty="0"/>
              <a:t>
</a:t>
            </a:r>
            <a:fld id="{6FC40476-D6EB-45AF-ABB9-28A50B16C523}" type="PERCENTAGE">
              <a:rPr lang="en-US" baseline="0" smtClean="0"/>
              <a:pPr marL="0" marR="0" lvl="0" indent="0" algn="l" defTabSz="914400" rtl="0" eaLnBrk="1" fontAlgn="auto" latinLnBrk="0" hangingPunct="1">
                <a:lnSpc>
                  <a:spcPct val="100000"/>
                </a:lnSpc>
                <a:spcBef>
                  <a:spcPts val="0"/>
                </a:spcBef>
                <a:spcAft>
                  <a:spcPts val="0"/>
                </a:spcAft>
                <a:buClrTx/>
                <a:buSzTx/>
                <a:buFontTx/>
                <a:buNone/>
                <a:tabLst/>
                <a:defRPr/>
              </a:pPr>
              <a:t>83%</a:t>
            </a:fld>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fld id="{A8FC9346-2640-4DA3-BB38-912100EA1063}" type="CATEGORYNAME">
              <a:rPr lang="en-US" smtClean="0"/>
              <a:pPr algn="ctr" rtl="0">
                <a:defRPr sz="900" b="0" i="0" u="none" strike="noStrike" kern="1200" baseline="0">
                  <a:solidFill>
                    <a:sysClr val="windowText" lastClr="000000"/>
                  </a:solidFill>
                  <a:latin typeface="+mn-lt"/>
                  <a:ea typeface="+mn-ea"/>
                  <a:cs typeface="+mn-cs"/>
                </a:defRPr>
              </a:pPr>
              <a:t>Report recording agreement of the Parties</a:t>
            </a:fld>
            <a:r>
              <a:rPr lang="en-US" baseline="0" dirty="0"/>
              <a:t>
</a:t>
            </a:r>
            <a:fld id="{59ECBBBA-A0AD-4E8B-BADD-FDC3C57FD233}" type="PERCENTAGE">
              <a:rPr lang="en-US" baseline="0" smtClean="0"/>
              <a:pPr algn="ctr" rtl="0">
                <a:defRPr sz="900" b="0" i="0" u="none" strike="noStrike" kern="1200" baseline="0">
                  <a:solidFill>
                    <a:sysClr val="windowText" lastClr="000000"/>
                  </a:solidFill>
                  <a:latin typeface="+mn-lt"/>
                  <a:ea typeface="+mn-ea"/>
                  <a:cs typeface="+mn-cs"/>
                </a:defRPr>
              </a:pPr>
              <a:t>17%</a:t>
            </a:fld>
            <a:endParaRPr lang="en-US" dirty="0"/>
          </a:p>
          <a:p>
            <a:endParaRPr lang="en-US" dirty="0"/>
          </a:p>
        </p:txBody>
      </p:sp>
    </p:spTree>
    <p:extLst>
      <p:ext uri="{BB962C8B-B14F-4D97-AF65-F5344CB8AC3E}">
        <p14:creationId xmlns:p14="http://schemas.microsoft.com/office/powerpoint/2010/main" val="458610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0550"/>
            <a:ext cx="5583238" cy="3600450"/>
          </a:xfrm>
          <a:prstGeom prst="rect">
            <a:avLst/>
          </a:prstGeom>
        </p:spPr>
        <p:txBody>
          <a:bodyPr lIns="92120" tIns="46060" rIns="92120" bIns="46060"/>
          <a:lstStyle/>
          <a:p>
            <a:endParaRPr lang="en-US" dirty="0"/>
          </a:p>
        </p:txBody>
      </p:sp>
    </p:spTree>
    <p:extLst>
      <p:ext uri="{BB962C8B-B14F-4D97-AF65-F5344CB8AC3E}">
        <p14:creationId xmlns:p14="http://schemas.microsoft.com/office/powerpoint/2010/main" val="1546601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0550"/>
            <a:ext cx="5583238" cy="3600450"/>
          </a:xfrm>
          <a:prstGeom prst="rect">
            <a:avLst/>
          </a:prstGeom>
        </p:spPr>
        <p:txBody>
          <a:bodyPr lIns="92120" tIns="46060" rIns="92120" bIns="46060"/>
          <a:lstStyle/>
          <a:p>
            <a:endParaRPr lang="en-US" dirty="0"/>
          </a:p>
        </p:txBody>
      </p:sp>
    </p:spTree>
    <p:extLst>
      <p:ext uri="{BB962C8B-B14F-4D97-AF65-F5344CB8AC3E}">
        <p14:creationId xmlns:p14="http://schemas.microsoft.com/office/powerpoint/2010/main" val="2457488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2125" y="823913"/>
            <a:ext cx="5929313" cy="4446587"/>
          </a:xfrm>
        </p:spPr>
      </p:sp>
      <p:sp>
        <p:nvSpPr>
          <p:cNvPr id="3" name="Notes Placeholder 2"/>
          <p:cNvSpPr>
            <a:spLocks noGrp="1"/>
          </p:cNvSpPr>
          <p:nvPr>
            <p:ph type="body" idx="1"/>
          </p:nvPr>
        </p:nvSpPr>
        <p:spPr>
          <a:xfrm>
            <a:off x="698659" y="4400242"/>
            <a:ext cx="5582926" cy="3600762"/>
          </a:xfrm>
          <a:prstGeom prst="rect">
            <a:avLst/>
          </a:prstGeom>
        </p:spPr>
        <p:txBody>
          <a:bodyPr lIns="91088" tIns="45544" rIns="91088" bIns="45544"/>
          <a:lstStyle/>
          <a:p>
            <a:endParaRPr lang="en-US" dirty="0"/>
          </a:p>
        </p:txBody>
      </p:sp>
    </p:spTree>
    <p:extLst>
      <p:ext uri="{BB962C8B-B14F-4D97-AF65-F5344CB8AC3E}">
        <p14:creationId xmlns:p14="http://schemas.microsoft.com/office/powerpoint/2010/main" val="1081409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0" y="6476546"/>
            <a:ext cx="45720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p>
        </p:txBody>
      </p:sp>
      <p:sp>
        <p:nvSpPr>
          <p:cNvPr id="4" name="Footer Placeholder 3"/>
          <p:cNvSpPr>
            <a:spLocks noGrp="1"/>
          </p:cNvSpPr>
          <p:nvPr>
            <p:ph type="ftr" sz="quarter" idx="11"/>
          </p:nvPr>
        </p:nvSpPr>
        <p:spPr>
          <a:xfrm>
            <a:off x="304800" y="62484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5" name="Slide Number Placeholder 4"/>
          <p:cNvSpPr>
            <a:spLocks noGrp="1"/>
          </p:cNvSpPr>
          <p:nvPr>
            <p:ph type="sldNum" sz="quarter" idx="12"/>
          </p:nvPr>
        </p:nvSpPr>
        <p:spPr/>
        <p:txBody>
          <a:bodyPr/>
          <a:lstStyle/>
          <a:p>
            <a:fld id="{F8E76D7A-6DED-42DF-854F-F257D362ECE6}" type="slidenum">
              <a:rPr lang="en-US" smtClean="0"/>
              <a:pPr/>
              <a:t>‹#›</a:t>
            </a:fld>
            <a:endParaRPr lang="en-US" dirty="0"/>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a:prstGeom prst="rect">
            <a:avLst/>
          </a:prstGeom>
        </p:spPr>
        <p:txBody>
          <a:bodyPr>
            <a:normAutofit/>
          </a:bodyPr>
          <a:lstStyle>
            <a:lvl1pPr>
              <a:defRPr sz="3600" b="1" baseline="0"/>
            </a:lvl1pPr>
          </a:lstStyle>
          <a:p>
            <a:r>
              <a:rPr lang="en-US" dirty="0"/>
              <a:t>Click to edit Master title style</a:t>
            </a:r>
          </a:p>
        </p:txBody>
      </p:sp>
      <p:sp>
        <p:nvSpPr>
          <p:cNvPr id="3" name="Content Placeholder 2"/>
          <p:cNvSpPr>
            <a:spLocks noGrp="1"/>
          </p:cNvSpPr>
          <p:nvPr>
            <p:ph idx="1"/>
          </p:nvPr>
        </p:nvSpPr>
        <p:spPr>
          <a:xfrm>
            <a:off x="457200" y="2057400"/>
            <a:ext cx="8229600" cy="4068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57200" y="6356350"/>
            <a:ext cx="51054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p>
        </p:txBody>
      </p:sp>
      <p:sp>
        <p:nvSpPr>
          <p:cNvPr id="6" name="Footer Placeholder 4"/>
          <p:cNvSpPr>
            <a:spLocks noGrp="1"/>
          </p:cNvSpPr>
          <p:nvPr>
            <p:ph type="ftr" sz="quarter" idx="11"/>
          </p:nvPr>
        </p:nvSpPr>
        <p:spPr>
          <a:xfrm>
            <a:off x="3048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7"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p>
        </p:txBody>
      </p:sp>
      <p:sp>
        <p:nvSpPr>
          <p:cNvPr id="8" name="Footer Placeholder 4"/>
          <p:cNvSpPr>
            <a:spLocks noGrp="1"/>
          </p:cNvSpPr>
          <p:nvPr>
            <p:ph type="ftr" sz="quarter" idx="11"/>
          </p:nvPr>
        </p:nvSpPr>
        <p:spPr>
          <a:xfrm>
            <a:off x="3810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9"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457200" y="6172200"/>
            <a:ext cx="45720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pic>
        <p:nvPicPr>
          <p:cNvPr id="7" name="Picture 6" descr="1012241-ICSID Word302small logo.jpg"/>
          <p:cNvPicPr/>
          <p:nvPr/>
        </p:nvPicPr>
        <p:blipFill>
          <a:blip r:embed="rId2" cstate="print"/>
          <a:stretch>
            <a:fillRect/>
          </a:stretch>
        </p:blipFill>
        <p:spPr>
          <a:xfrm>
            <a:off x="0" y="0"/>
            <a:ext cx="3124199" cy="685800"/>
          </a:xfrm>
          <a:prstGeom prst="rect">
            <a:avLst/>
          </a:prstGeom>
        </p:spPr>
      </p:pic>
    </p:spTree>
    <p:extLst>
      <p:ext uri="{BB962C8B-B14F-4D97-AF65-F5344CB8AC3E}">
        <p14:creationId xmlns:p14="http://schemas.microsoft.com/office/powerpoint/2010/main" val="3435087300"/>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p>
        </p:txBody>
      </p:sp>
      <p:sp>
        <p:nvSpPr>
          <p:cNvPr id="4" name="Footer Placeholder 3"/>
          <p:cNvSpPr>
            <a:spLocks noGrp="1"/>
          </p:cNvSpPr>
          <p:nvPr>
            <p:ph type="ftr" sz="quarter" idx="11"/>
          </p:nvPr>
        </p:nvSpPr>
        <p:spPr>
          <a:xfrm>
            <a:off x="304800" y="62484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5" name="Slide Number Placeholder 4"/>
          <p:cNvSpPr>
            <a:spLocks noGrp="1"/>
          </p:cNvSpPr>
          <p:nvPr>
            <p:ph type="sldNum" sz="quarter" idx="12"/>
          </p:nvPr>
        </p:nvSpPr>
        <p:spPr/>
        <p:txBody>
          <a:bodyPr/>
          <a:lstStyle/>
          <a:p>
            <a:fld id="{F8E76D7A-6DED-42DF-854F-F257D362ECE6}" type="slidenum">
              <a:rPr lang="en-US"/>
              <a:pPr/>
              <a:t>‹#›</a:t>
            </a:fld>
            <a:endParaRPr lang="en-US" dirty="0"/>
          </a:p>
        </p:txBody>
      </p:sp>
    </p:spTree>
    <p:extLst>
      <p:ext uri="{BB962C8B-B14F-4D97-AF65-F5344CB8AC3E}">
        <p14:creationId xmlns:p14="http://schemas.microsoft.com/office/powerpoint/2010/main" val="3837325780"/>
      </p:ext>
    </p:extLst>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a:prstGeom prst="rect">
            <a:avLst/>
          </a:prstGeom>
        </p:spPr>
        <p:txBody>
          <a:bodyPr>
            <a:normAutofit/>
          </a:bodyPr>
          <a:lstStyle>
            <a:lvl1pPr>
              <a:defRPr sz="3600" b="1" baseline="0"/>
            </a:lvl1pPr>
          </a:lstStyle>
          <a:p>
            <a:r>
              <a:rPr lang="en-US" dirty="0"/>
              <a:t>Click to edit Master title style</a:t>
            </a:r>
          </a:p>
        </p:txBody>
      </p:sp>
      <p:sp>
        <p:nvSpPr>
          <p:cNvPr id="3" name="Content Placeholder 2"/>
          <p:cNvSpPr>
            <a:spLocks noGrp="1"/>
          </p:cNvSpPr>
          <p:nvPr>
            <p:ph idx="1"/>
          </p:nvPr>
        </p:nvSpPr>
        <p:spPr>
          <a:xfrm>
            <a:off x="457200" y="2057400"/>
            <a:ext cx="8229600" cy="4068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57200" y="6356350"/>
            <a:ext cx="51054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4222611968"/>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solidFill>
                <a:prstClr val="black"/>
              </a:solidFill>
            </a:endParaRPr>
          </a:p>
        </p:txBody>
      </p:sp>
      <p:sp>
        <p:nvSpPr>
          <p:cNvPr id="6" name="Footer Placeholder 4"/>
          <p:cNvSpPr>
            <a:spLocks noGrp="1"/>
          </p:cNvSpPr>
          <p:nvPr>
            <p:ph type="ftr" sz="quarter" idx="11"/>
          </p:nvPr>
        </p:nvSpPr>
        <p:spPr>
          <a:xfrm>
            <a:off x="3048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7"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598244318"/>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solidFill>
                <a:prstClr val="black"/>
              </a:solidFill>
            </a:endParaRPr>
          </a:p>
        </p:txBody>
      </p:sp>
      <p:sp>
        <p:nvSpPr>
          <p:cNvPr id="8" name="Footer Placeholder 4"/>
          <p:cNvSpPr>
            <a:spLocks noGrp="1"/>
          </p:cNvSpPr>
          <p:nvPr>
            <p:ph type="ftr" sz="quarter" idx="11"/>
          </p:nvPr>
        </p:nvSpPr>
        <p:spPr>
          <a:xfrm>
            <a:off x="3810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9"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2723546638"/>
      </p:ext>
    </p:extLst>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457200" y="6172200"/>
            <a:ext cx="45720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pic>
        <p:nvPicPr>
          <p:cNvPr id="7" name="Picture 6" descr="1012241-ICSID Word302small logo.jpg"/>
          <p:cNvPicPr/>
          <p:nvPr/>
        </p:nvPicPr>
        <p:blipFill>
          <a:blip r:embed="rId2" cstate="print"/>
          <a:stretch>
            <a:fillRect/>
          </a:stretch>
        </p:blipFill>
        <p:spPr>
          <a:xfrm>
            <a:off x="0" y="0"/>
            <a:ext cx="3124199" cy="685800"/>
          </a:xfrm>
          <a:prstGeom prst="rect">
            <a:avLst/>
          </a:prstGeom>
        </p:spPr>
      </p:pic>
    </p:spTree>
    <p:extLst>
      <p:ext uri="{BB962C8B-B14F-4D97-AF65-F5344CB8AC3E}">
        <p14:creationId xmlns:p14="http://schemas.microsoft.com/office/powerpoint/2010/main" val="238550823"/>
      </p:ext>
    </p:extLst>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p>
        </p:txBody>
      </p:sp>
      <p:sp>
        <p:nvSpPr>
          <p:cNvPr id="4" name="Footer Placeholder 3"/>
          <p:cNvSpPr>
            <a:spLocks noGrp="1"/>
          </p:cNvSpPr>
          <p:nvPr>
            <p:ph type="ftr" sz="quarter" idx="11"/>
          </p:nvPr>
        </p:nvSpPr>
        <p:spPr>
          <a:xfrm>
            <a:off x="304800" y="62484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5" name="Slide Number Placeholder 4"/>
          <p:cNvSpPr>
            <a:spLocks noGrp="1"/>
          </p:cNvSpPr>
          <p:nvPr>
            <p:ph type="sldNum" sz="quarter" idx="12"/>
          </p:nvPr>
        </p:nvSpPr>
        <p:spPr/>
        <p:txBody>
          <a:bodyPr/>
          <a:lstStyle/>
          <a:p>
            <a:fld id="{F8E76D7A-6DED-42DF-854F-F257D362ECE6}" type="slidenum">
              <a:rPr lang="en-US"/>
              <a:pPr/>
              <a:t>‹#›</a:t>
            </a:fld>
            <a:endParaRPr lang="en-US" dirty="0"/>
          </a:p>
        </p:txBody>
      </p:sp>
    </p:spTree>
    <p:extLst>
      <p:ext uri="{BB962C8B-B14F-4D97-AF65-F5344CB8AC3E}">
        <p14:creationId xmlns:p14="http://schemas.microsoft.com/office/powerpoint/2010/main" val="3722382120"/>
      </p:ext>
    </p:extLst>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a:prstGeom prst="rect">
            <a:avLst/>
          </a:prstGeom>
        </p:spPr>
        <p:txBody>
          <a:bodyPr>
            <a:normAutofit/>
          </a:bodyPr>
          <a:lstStyle>
            <a:lvl1pPr>
              <a:defRPr sz="3600" b="1" baseline="0"/>
            </a:lvl1pPr>
          </a:lstStyle>
          <a:p>
            <a:r>
              <a:rPr lang="en-US" dirty="0"/>
              <a:t>Click to edit Master title style</a:t>
            </a:r>
          </a:p>
        </p:txBody>
      </p:sp>
      <p:sp>
        <p:nvSpPr>
          <p:cNvPr id="3" name="Content Placeholder 2"/>
          <p:cNvSpPr>
            <a:spLocks noGrp="1"/>
          </p:cNvSpPr>
          <p:nvPr>
            <p:ph idx="1"/>
          </p:nvPr>
        </p:nvSpPr>
        <p:spPr>
          <a:xfrm>
            <a:off x="457200" y="2057400"/>
            <a:ext cx="8229600" cy="4068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57200" y="6356350"/>
            <a:ext cx="36576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4162222033"/>
      </p:ext>
    </p:extLst>
  </p:cSld>
  <p:clrMapOvr>
    <a:masterClrMapping/>
  </p:clrMapOvr>
  <p:transitio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solidFill>
                <a:prstClr val="black"/>
              </a:solidFill>
            </a:endParaRPr>
          </a:p>
        </p:txBody>
      </p:sp>
      <p:sp>
        <p:nvSpPr>
          <p:cNvPr id="6" name="Footer Placeholder 4"/>
          <p:cNvSpPr>
            <a:spLocks noGrp="1"/>
          </p:cNvSpPr>
          <p:nvPr>
            <p:ph type="ftr" sz="quarter" idx="11"/>
          </p:nvPr>
        </p:nvSpPr>
        <p:spPr>
          <a:xfrm>
            <a:off x="3048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7"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1285407201"/>
      </p:ext>
    </p:extLst>
  </p:cSld>
  <p:clrMapOvr>
    <a:masterClrMapping/>
  </p:clrMapOvr>
  <p:transition>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solidFill>
                <a:prstClr val="black"/>
              </a:solidFill>
            </a:endParaRPr>
          </a:p>
        </p:txBody>
      </p:sp>
      <p:sp>
        <p:nvSpPr>
          <p:cNvPr id="8" name="Footer Placeholder 4"/>
          <p:cNvSpPr>
            <a:spLocks noGrp="1"/>
          </p:cNvSpPr>
          <p:nvPr>
            <p:ph type="ftr" sz="quarter" idx="11"/>
          </p:nvPr>
        </p:nvSpPr>
        <p:spPr>
          <a:xfrm>
            <a:off x="3810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9"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2889860239"/>
      </p:ext>
    </p:extLst>
  </p:cSld>
  <p:clrMapOvr>
    <a:masterClrMapping/>
  </p:clrMapOvr>
  <p:transition>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457200" y="6172200"/>
            <a:ext cx="45720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pic>
        <p:nvPicPr>
          <p:cNvPr id="7" name="Picture 6" descr="1012241-ICSID Word302small logo.jpg"/>
          <p:cNvPicPr/>
          <p:nvPr/>
        </p:nvPicPr>
        <p:blipFill>
          <a:blip r:embed="rId2" cstate="print"/>
          <a:stretch>
            <a:fillRect/>
          </a:stretch>
        </p:blipFill>
        <p:spPr>
          <a:xfrm>
            <a:off x="0" y="0"/>
            <a:ext cx="3124199" cy="685800"/>
          </a:xfrm>
          <a:prstGeom prst="rect">
            <a:avLst/>
          </a:prstGeom>
        </p:spPr>
      </p:pic>
    </p:spTree>
    <p:extLst>
      <p:ext uri="{BB962C8B-B14F-4D97-AF65-F5344CB8AC3E}">
        <p14:creationId xmlns:p14="http://schemas.microsoft.com/office/powerpoint/2010/main" val="397051587"/>
      </p:ext>
    </p:extLst>
  </p:cSld>
  <p:clrMapOvr>
    <a:masterClrMapping/>
  </p:clrMapOvr>
  <p:transition>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p>
        </p:txBody>
      </p:sp>
      <p:sp>
        <p:nvSpPr>
          <p:cNvPr id="4" name="Footer Placeholder 3"/>
          <p:cNvSpPr>
            <a:spLocks noGrp="1"/>
          </p:cNvSpPr>
          <p:nvPr>
            <p:ph type="ftr" sz="quarter" idx="11"/>
          </p:nvPr>
        </p:nvSpPr>
        <p:spPr>
          <a:xfrm>
            <a:off x="304800" y="62484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5" name="Slide Number Placeholder 4"/>
          <p:cNvSpPr>
            <a:spLocks noGrp="1"/>
          </p:cNvSpPr>
          <p:nvPr>
            <p:ph type="sldNum" sz="quarter" idx="12"/>
          </p:nvPr>
        </p:nvSpPr>
        <p:spPr/>
        <p:txBody>
          <a:bodyPr/>
          <a:lstStyle/>
          <a:p>
            <a:fld id="{F8E76D7A-6DED-42DF-854F-F257D362ECE6}" type="slidenum">
              <a:rPr lang="en-US"/>
              <a:pPr/>
              <a:t>‹#›</a:t>
            </a:fld>
            <a:endParaRPr lang="en-US" dirty="0"/>
          </a:p>
        </p:txBody>
      </p:sp>
    </p:spTree>
    <p:extLst>
      <p:ext uri="{BB962C8B-B14F-4D97-AF65-F5344CB8AC3E}">
        <p14:creationId xmlns:p14="http://schemas.microsoft.com/office/powerpoint/2010/main" val="212413104"/>
      </p:ext>
    </p:extLst>
  </p:cSld>
  <p:clrMapOvr>
    <a:masterClrMapping/>
  </p:clrMapOvr>
  <p:transition>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a:prstGeom prst="rect">
            <a:avLst/>
          </a:prstGeom>
        </p:spPr>
        <p:txBody>
          <a:bodyPr>
            <a:normAutofit/>
          </a:bodyPr>
          <a:lstStyle>
            <a:lvl1pPr>
              <a:defRPr sz="3600" b="1" baseline="0"/>
            </a:lvl1pPr>
          </a:lstStyle>
          <a:p>
            <a:r>
              <a:rPr lang="en-US" dirty="0"/>
              <a:t>Click to edit Master title style</a:t>
            </a:r>
          </a:p>
        </p:txBody>
      </p:sp>
      <p:sp>
        <p:nvSpPr>
          <p:cNvPr id="3" name="Content Placeholder 2"/>
          <p:cNvSpPr>
            <a:spLocks noGrp="1"/>
          </p:cNvSpPr>
          <p:nvPr>
            <p:ph idx="1"/>
          </p:nvPr>
        </p:nvSpPr>
        <p:spPr>
          <a:xfrm>
            <a:off x="457200" y="2057400"/>
            <a:ext cx="8229600" cy="4068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57200" y="6356350"/>
            <a:ext cx="36576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2879185406"/>
      </p:ext>
    </p:extLst>
  </p:cSld>
  <p:clrMapOvr>
    <a:masterClrMapping/>
  </p:clrMapOvr>
  <p:transition>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solidFill>
                <a:prstClr val="black"/>
              </a:solidFill>
            </a:endParaRPr>
          </a:p>
        </p:txBody>
      </p:sp>
      <p:sp>
        <p:nvSpPr>
          <p:cNvPr id="6" name="Footer Placeholder 4"/>
          <p:cNvSpPr>
            <a:spLocks noGrp="1"/>
          </p:cNvSpPr>
          <p:nvPr>
            <p:ph type="ftr" sz="quarter" idx="11"/>
          </p:nvPr>
        </p:nvSpPr>
        <p:spPr>
          <a:xfrm>
            <a:off x="3048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7"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945032089"/>
      </p:ext>
    </p:extLst>
  </p:cSld>
  <p:clrMapOvr>
    <a:masterClrMapping/>
  </p:clrMapOvr>
  <p:transition>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solidFill>
                <a:prstClr val="black"/>
              </a:solidFill>
            </a:endParaRPr>
          </a:p>
        </p:txBody>
      </p:sp>
      <p:sp>
        <p:nvSpPr>
          <p:cNvPr id="8" name="Footer Placeholder 4"/>
          <p:cNvSpPr>
            <a:spLocks noGrp="1"/>
          </p:cNvSpPr>
          <p:nvPr>
            <p:ph type="ftr" sz="quarter" idx="11"/>
          </p:nvPr>
        </p:nvSpPr>
        <p:spPr>
          <a:xfrm>
            <a:off x="3810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9"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657280841"/>
      </p:ext>
    </p:extLst>
  </p:cSld>
  <p:clrMapOvr>
    <a:masterClrMapping/>
  </p:clrMapOvr>
  <p:transition>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457200" y="6172200"/>
            <a:ext cx="45720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pic>
        <p:nvPicPr>
          <p:cNvPr id="7" name="Picture 6" descr="1012241-ICSID Word302small logo.jpg"/>
          <p:cNvPicPr/>
          <p:nvPr/>
        </p:nvPicPr>
        <p:blipFill>
          <a:blip r:embed="rId2" cstate="print"/>
          <a:stretch>
            <a:fillRect/>
          </a:stretch>
        </p:blipFill>
        <p:spPr>
          <a:xfrm>
            <a:off x="0" y="0"/>
            <a:ext cx="3124199" cy="685800"/>
          </a:xfrm>
          <a:prstGeom prst="rect">
            <a:avLst/>
          </a:prstGeom>
        </p:spPr>
      </p:pic>
    </p:spTree>
    <p:extLst>
      <p:ext uri="{BB962C8B-B14F-4D97-AF65-F5344CB8AC3E}">
        <p14:creationId xmlns:p14="http://schemas.microsoft.com/office/powerpoint/2010/main" val="3939579886"/>
      </p:ext>
    </p:extLst>
  </p:cSld>
  <p:clrMapOvr>
    <a:masterClrMapping/>
  </p:clrMapOvr>
  <p:transition>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p>
        </p:txBody>
      </p:sp>
      <p:sp>
        <p:nvSpPr>
          <p:cNvPr id="4" name="Footer Placeholder 3"/>
          <p:cNvSpPr>
            <a:spLocks noGrp="1"/>
          </p:cNvSpPr>
          <p:nvPr>
            <p:ph type="ftr" sz="quarter" idx="11"/>
          </p:nvPr>
        </p:nvSpPr>
        <p:spPr>
          <a:xfrm>
            <a:off x="304800" y="62484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5" name="Slide Number Placeholder 4"/>
          <p:cNvSpPr>
            <a:spLocks noGrp="1"/>
          </p:cNvSpPr>
          <p:nvPr>
            <p:ph type="sldNum" sz="quarter" idx="12"/>
          </p:nvPr>
        </p:nvSpPr>
        <p:spPr/>
        <p:txBody>
          <a:bodyPr/>
          <a:lstStyle/>
          <a:p>
            <a:fld id="{F8E76D7A-6DED-42DF-854F-F257D362ECE6}" type="slidenum">
              <a:rPr lang="en-US"/>
              <a:pPr/>
              <a:t>‹#›</a:t>
            </a:fld>
            <a:endParaRPr lang="en-US" dirty="0"/>
          </a:p>
        </p:txBody>
      </p:sp>
    </p:spTree>
    <p:extLst>
      <p:ext uri="{BB962C8B-B14F-4D97-AF65-F5344CB8AC3E}">
        <p14:creationId xmlns:p14="http://schemas.microsoft.com/office/powerpoint/2010/main" val="2491499186"/>
      </p:ext>
    </p:extLst>
  </p:cSld>
  <p:clrMapOvr>
    <a:masterClrMapping/>
  </p:clrMapOvr>
  <p:transition>
    <p:zo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a:prstGeom prst="rect">
            <a:avLst/>
          </a:prstGeom>
        </p:spPr>
        <p:txBody>
          <a:bodyPr>
            <a:normAutofit/>
          </a:bodyPr>
          <a:lstStyle>
            <a:lvl1pPr>
              <a:defRPr sz="3600" b="1" baseline="0"/>
            </a:lvl1pPr>
          </a:lstStyle>
          <a:p>
            <a:r>
              <a:rPr lang="en-US" dirty="0"/>
              <a:t>Click to edit Master title style</a:t>
            </a:r>
          </a:p>
        </p:txBody>
      </p:sp>
      <p:sp>
        <p:nvSpPr>
          <p:cNvPr id="3" name="Content Placeholder 2"/>
          <p:cNvSpPr>
            <a:spLocks noGrp="1"/>
          </p:cNvSpPr>
          <p:nvPr>
            <p:ph idx="1"/>
          </p:nvPr>
        </p:nvSpPr>
        <p:spPr>
          <a:xfrm>
            <a:off x="457200" y="2057400"/>
            <a:ext cx="8229600" cy="4068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57200" y="6356350"/>
            <a:ext cx="51054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1829481506"/>
      </p:ext>
    </p:extLst>
  </p:cSld>
  <p:clrMapOvr>
    <a:masterClrMapping/>
  </p:clrMapOvr>
  <p:transition>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solidFill>
                <a:prstClr val="black"/>
              </a:solidFill>
            </a:endParaRPr>
          </a:p>
        </p:txBody>
      </p:sp>
      <p:sp>
        <p:nvSpPr>
          <p:cNvPr id="6" name="Footer Placeholder 4"/>
          <p:cNvSpPr>
            <a:spLocks noGrp="1"/>
          </p:cNvSpPr>
          <p:nvPr>
            <p:ph type="ftr" sz="quarter" idx="11"/>
          </p:nvPr>
        </p:nvSpPr>
        <p:spPr>
          <a:xfrm>
            <a:off x="3048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7"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3171671419"/>
      </p:ext>
    </p:extLst>
  </p:cSld>
  <p:clrMapOvr>
    <a:masterClrMapping/>
  </p:clrMapOvr>
  <p:transition>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solidFill>
                <a:prstClr val="black"/>
              </a:solidFill>
            </a:endParaRPr>
          </a:p>
        </p:txBody>
      </p:sp>
      <p:sp>
        <p:nvSpPr>
          <p:cNvPr id="8" name="Footer Placeholder 4"/>
          <p:cNvSpPr>
            <a:spLocks noGrp="1"/>
          </p:cNvSpPr>
          <p:nvPr>
            <p:ph type="ftr" sz="quarter" idx="11"/>
          </p:nvPr>
        </p:nvSpPr>
        <p:spPr>
          <a:xfrm>
            <a:off x="3810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9"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3824048665"/>
      </p:ext>
    </p:extLst>
  </p:cSld>
  <p:clrMapOvr>
    <a:masterClrMapping/>
  </p:clrMapOvr>
  <p:transition>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457200" y="6172200"/>
            <a:ext cx="45720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2401668470"/>
      </p:ext>
    </p:extLst>
  </p:cSld>
  <p:clrMapOvr>
    <a:masterClrMapping/>
  </p:clrMapOvr>
  <p:transition>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p>
        </p:txBody>
      </p:sp>
      <p:sp>
        <p:nvSpPr>
          <p:cNvPr id="4" name="Footer Placeholder 3"/>
          <p:cNvSpPr>
            <a:spLocks noGrp="1"/>
          </p:cNvSpPr>
          <p:nvPr>
            <p:ph type="ftr" sz="quarter" idx="11"/>
          </p:nvPr>
        </p:nvSpPr>
        <p:spPr>
          <a:xfrm>
            <a:off x="304800" y="62484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5" name="Slide Number Placeholder 4"/>
          <p:cNvSpPr>
            <a:spLocks noGrp="1"/>
          </p:cNvSpPr>
          <p:nvPr>
            <p:ph type="sldNum" sz="quarter" idx="12"/>
          </p:nvPr>
        </p:nvSpPr>
        <p:spPr/>
        <p:txBody>
          <a:bodyPr/>
          <a:lstStyle/>
          <a:p>
            <a:fld id="{F8E76D7A-6DED-42DF-854F-F257D362ECE6}" type="slidenum">
              <a:rPr lang="en-US"/>
              <a:pPr/>
              <a:t>‹#›</a:t>
            </a:fld>
            <a:endParaRPr lang="en-US" dirty="0"/>
          </a:p>
        </p:txBody>
      </p:sp>
    </p:spTree>
    <p:extLst>
      <p:ext uri="{BB962C8B-B14F-4D97-AF65-F5344CB8AC3E}">
        <p14:creationId xmlns:p14="http://schemas.microsoft.com/office/powerpoint/2010/main" val="2093792448"/>
      </p:ext>
    </p:extLst>
  </p:cSld>
  <p:clrMapOvr>
    <a:masterClrMapping/>
  </p:clrMapOvr>
  <p:transition>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a:prstGeom prst="rect">
            <a:avLst/>
          </a:prstGeom>
        </p:spPr>
        <p:txBody>
          <a:bodyPr>
            <a:normAutofit/>
          </a:bodyPr>
          <a:lstStyle>
            <a:lvl1pPr>
              <a:defRPr sz="3600" b="1" baseline="0"/>
            </a:lvl1pPr>
          </a:lstStyle>
          <a:p>
            <a:r>
              <a:rPr lang="en-US" dirty="0"/>
              <a:t>Click to edit Master title style</a:t>
            </a:r>
          </a:p>
        </p:txBody>
      </p:sp>
      <p:sp>
        <p:nvSpPr>
          <p:cNvPr id="3" name="Content Placeholder 2"/>
          <p:cNvSpPr>
            <a:spLocks noGrp="1"/>
          </p:cNvSpPr>
          <p:nvPr>
            <p:ph idx="1"/>
          </p:nvPr>
        </p:nvSpPr>
        <p:spPr>
          <a:xfrm>
            <a:off x="457200" y="2057400"/>
            <a:ext cx="8229600" cy="4068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57200" y="6356350"/>
            <a:ext cx="51054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2242149527"/>
      </p:ext>
    </p:extLst>
  </p:cSld>
  <p:clrMapOvr>
    <a:masterClrMapping/>
  </p:clrMapOvr>
  <p:transition>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solidFill>
                <a:prstClr val="black"/>
              </a:solidFill>
            </a:endParaRPr>
          </a:p>
        </p:txBody>
      </p:sp>
      <p:sp>
        <p:nvSpPr>
          <p:cNvPr id="6" name="Footer Placeholder 4"/>
          <p:cNvSpPr>
            <a:spLocks noGrp="1"/>
          </p:cNvSpPr>
          <p:nvPr>
            <p:ph type="ftr" sz="quarter" idx="11"/>
          </p:nvPr>
        </p:nvSpPr>
        <p:spPr>
          <a:xfrm>
            <a:off x="3048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7"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396072319"/>
      </p:ext>
    </p:extLst>
  </p:cSld>
  <p:clrMapOvr>
    <a:masterClrMapping/>
  </p:clrMapOvr>
  <p:transition>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553200" y="6324600"/>
            <a:ext cx="2133600" cy="365125"/>
          </a:xfrm>
          <a:prstGeom prst="rect">
            <a:avLst/>
          </a:prstGeom>
        </p:spPr>
        <p:txBody>
          <a:bodyPr/>
          <a:lstStyle>
            <a:lvl1pPr>
              <a:defRPr/>
            </a:lvl1pPr>
          </a:lstStyle>
          <a:p>
            <a:endParaRPr lang="en-US" dirty="0">
              <a:solidFill>
                <a:prstClr val="black"/>
              </a:solidFill>
            </a:endParaRPr>
          </a:p>
        </p:txBody>
      </p:sp>
      <p:sp>
        <p:nvSpPr>
          <p:cNvPr id="8" name="Footer Placeholder 4"/>
          <p:cNvSpPr>
            <a:spLocks noGrp="1"/>
          </p:cNvSpPr>
          <p:nvPr>
            <p:ph type="ftr" sz="quarter" idx="11"/>
          </p:nvPr>
        </p:nvSpPr>
        <p:spPr>
          <a:xfrm>
            <a:off x="381000" y="6324600"/>
            <a:ext cx="3733800" cy="365125"/>
          </a:xfrm>
        </p:spPr>
        <p:txBody>
          <a:bodyPr/>
          <a:lstStyle>
            <a:lvl1pPr algn="l">
              <a:defRPr sz="900"/>
            </a:lvl1pPr>
          </a:lstStyle>
          <a:p>
            <a:r>
              <a:rPr lang="en-US"/>
              <a:t>© 2017 by International Centre for Settlement of Investment Disputes.    Content may be reproduced for educational use with acknowledgement. </a:t>
            </a:r>
            <a:endParaRPr lang="en-US" dirty="0"/>
          </a:p>
        </p:txBody>
      </p:sp>
      <p:sp>
        <p:nvSpPr>
          <p:cNvPr id="9" name="Slide Number Placeholder 5"/>
          <p:cNvSpPr>
            <a:spLocks noGrp="1"/>
          </p:cNvSpPr>
          <p:nvPr>
            <p:ph type="sldNum" sz="quarter" idx="12"/>
          </p:nvPr>
        </p:nvSpPr>
        <p:spPr/>
        <p:txBody>
          <a:bodyPr/>
          <a:lstStyle>
            <a:lvl1pPr>
              <a:defRPr/>
            </a:lvl1pPr>
          </a:lstStyle>
          <a:p>
            <a:fld id="{F8E76D7A-6DED-42DF-854F-F257D362ECE6}" type="slidenum">
              <a:rPr lang="en-US" smtClean="0"/>
              <a:pPr/>
              <a:t>‹#›</a:t>
            </a:fld>
            <a:endParaRPr lang="en-US" dirty="0"/>
          </a:p>
        </p:txBody>
      </p:sp>
    </p:spTree>
    <p:extLst>
      <p:ext uri="{BB962C8B-B14F-4D97-AF65-F5344CB8AC3E}">
        <p14:creationId xmlns:p14="http://schemas.microsoft.com/office/powerpoint/2010/main" val="3448339921"/>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1.jpe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jpe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5.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1.jpe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6.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2721" y="6492875"/>
            <a:ext cx="3733800" cy="365125"/>
          </a:xfrm>
          <a:prstGeom prst="rect">
            <a:avLst/>
          </a:prstGeom>
        </p:spPr>
        <p:txBody>
          <a:bodyPr vert="horz" lIns="91440" tIns="45720" rIns="91440" bIns="45720" rtlCol="0" anchor="ctr"/>
          <a:lstStyle>
            <a:lvl1pPr algn="ctr">
              <a:defRPr sz="1200">
                <a:solidFill>
                  <a:prstClr val="black">
                    <a:tint val="75000"/>
                  </a:prstClr>
                </a:solidFill>
                <a:latin typeface="Calibri"/>
              </a:defRPr>
            </a:lvl1pPr>
          </a:lstStyle>
          <a:p>
            <a:pPr algn="l"/>
            <a:r>
              <a:rPr lang="en-US" sz="900" dirty="0"/>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prstClr val="black">
                    <a:tint val="75000"/>
                  </a:prstClr>
                </a:solidFill>
                <a:latin typeface="Calibri"/>
              </a:defRPr>
            </a:lvl1pPr>
          </a:lstStyle>
          <a:p>
            <a:endParaRPr lang="en-US" dirty="0"/>
          </a:p>
        </p:txBody>
      </p:sp>
      <p:pic>
        <p:nvPicPr>
          <p:cNvPr id="7" name="Picture 6" descr="1012241-ICSID Word302small logo.jpg"/>
          <p:cNvPicPr/>
          <p:nvPr/>
        </p:nvPicPr>
        <p:blipFill>
          <a:blip r:embed="rId7" cstate="print"/>
          <a:stretch>
            <a:fillRect/>
          </a:stretch>
        </p:blipFill>
        <p:spPr>
          <a:xfrm>
            <a:off x="0" y="0"/>
            <a:ext cx="3352800" cy="685800"/>
          </a:xfrm>
          <a:prstGeom prst="rect">
            <a:avLst/>
          </a:prstGeom>
        </p:spPr>
      </p:pic>
      <p:sp>
        <p:nvSpPr>
          <p:cNvPr id="9" name="Title Placeholder 8"/>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Tree>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64" r:id="rId4"/>
    <p:sldLayoutId id="2147483665" r:id="rId5"/>
  </p:sldLayoutIdLst>
  <p:transition>
    <p:zoom/>
  </p:transition>
  <p:hf hdr="0" dt="0"/>
  <p:txStyles>
    <p:titleStyle>
      <a:lvl1pPr algn="ctr" rtl="0" eaLnBrk="1" fontAlgn="base" hangingPunct="1">
        <a:spcBef>
          <a:spcPct val="0"/>
        </a:spcBef>
        <a:spcAft>
          <a:spcPct val="0"/>
        </a:spcAft>
        <a:defRPr lang="en-US" sz="3600" b="1" i="0" kern="1200" baseline="0" smtClean="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248400"/>
            <a:ext cx="3733800" cy="365125"/>
          </a:xfrm>
          <a:prstGeom prst="rect">
            <a:avLst/>
          </a:prstGeom>
        </p:spPr>
        <p:txBody>
          <a:bodyPr vert="horz" lIns="91440" tIns="45720" rIns="91440" bIns="45720" rtlCol="0" anchor="ctr"/>
          <a:lstStyle>
            <a:lvl1pPr algn="ctr">
              <a:defRPr sz="1200">
                <a:solidFill>
                  <a:prstClr val="black">
                    <a:tint val="75000"/>
                  </a:prstClr>
                </a:solidFill>
                <a:latin typeface="Calibri"/>
              </a:defRPr>
            </a:lvl1pPr>
          </a:lstStyle>
          <a:p>
            <a:pPr algn="l"/>
            <a:r>
              <a:rPr lang="en-US" sz="900"/>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prstClr val="black">
                    <a:tint val="75000"/>
                  </a:prstClr>
                </a:solidFill>
                <a:latin typeface="Calibri"/>
              </a:defRPr>
            </a:lvl1pPr>
          </a:lstStyle>
          <a:p>
            <a:endParaRPr lang="en-US" dirty="0"/>
          </a:p>
        </p:txBody>
      </p:sp>
      <p:pic>
        <p:nvPicPr>
          <p:cNvPr id="7" name="Picture 6" descr="1012241-ICSID Word302small logo.jpg"/>
          <p:cNvPicPr/>
          <p:nvPr/>
        </p:nvPicPr>
        <p:blipFill>
          <a:blip r:embed="rId7" cstate="print"/>
          <a:stretch>
            <a:fillRect/>
          </a:stretch>
        </p:blipFill>
        <p:spPr>
          <a:xfrm>
            <a:off x="0" y="0"/>
            <a:ext cx="3352800" cy="685800"/>
          </a:xfrm>
          <a:prstGeom prst="rect">
            <a:avLst/>
          </a:prstGeom>
        </p:spPr>
      </p:pic>
      <p:sp>
        <p:nvSpPr>
          <p:cNvPr id="9" name="Title Placeholder 8"/>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72905360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Lst>
  <p:transition>
    <p:zoom/>
  </p:transition>
  <p:hf hdr="0" dt="0"/>
  <p:txStyles>
    <p:titleStyle>
      <a:lvl1pPr algn="ctr" rtl="0" eaLnBrk="1" fontAlgn="base" hangingPunct="1">
        <a:spcBef>
          <a:spcPct val="0"/>
        </a:spcBef>
        <a:spcAft>
          <a:spcPct val="0"/>
        </a:spcAft>
        <a:defRPr lang="en-US" sz="3600" b="1" i="0" kern="1200" baseline="0" smtClean="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248400"/>
            <a:ext cx="3733800" cy="365125"/>
          </a:xfrm>
          <a:prstGeom prst="rect">
            <a:avLst/>
          </a:prstGeom>
        </p:spPr>
        <p:txBody>
          <a:bodyPr vert="horz" lIns="91440" tIns="45720" rIns="91440" bIns="45720" rtlCol="0" anchor="ctr"/>
          <a:lstStyle>
            <a:lvl1pPr algn="ctr">
              <a:defRPr sz="1200">
                <a:solidFill>
                  <a:prstClr val="black">
                    <a:tint val="75000"/>
                  </a:prstClr>
                </a:solidFill>
                <a:latin typeface="Calibri"/>
              </a:defRPr>
            </a:lvl1pPr>
          </a:lstStyle>
          <a:p>
            <a:pPr algn="l"/>
            <a:r>
              <a:rPr lang="en-US" sz="900"/>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prstClr val="black">
                    <a:tint val="75000"/>
                  </a:prstClr>
                </a:solidFill>
                <a:latin typeface="Calibri"/>
              </a:defRPr>
            </a:lvl1pPr>
          </a:lstStyle>
          <a:p>
            <a:endParaRPr lang="en-US" dirty="0"/>
          </a:p>
        </p:txBody>
      </p:sp>
      <p:pic>
        <p:nvPicPr>
          <p:cNvPr id="7" name="Picture 6" descr="1012241-ICSID Word302small logo.jpg"/>
          <p:cNvPicPr/>
          <p:nvPr/>
        </p:nvPicPr>
        <p:blipFill>
          <a:blip r:embed="rId7" cstate="print"/>
          <a:stretch>
            <a:fillRect/>
          </a:stretch>
        </p:blipFill>
        <p:spPr>
          <a:xfrm>
            <a:off x="0" y="0"/>
            <a:ext cx="3352800" cy="685800"/>
          </a:xfrm>
          <a:prstGeom prst="rect">
            <a:avLst/>
          </a:prstGeom>
        </p:spPr>
      </p:pic>
      <p:sp>
        <p:nvSpPr>
          <p:cNvPr id="9" name="Title Placeholder 8"/>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18263071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Lst>
  <p:transition>
    <p:zoom/>
  </p:transition>
  <p:hf hdr="0" dt="0"/>
  <p:txStyles>
    <p:titleStyle>
      <a:lvl1pPr algn="ctr" rtl="0" eaLnBrk="1" fontAlgn="base" hangingPunct="1">
        <a:spcBef>
          <a:spcPct val="0"/>
        </a:spcBef>
        <a:spcAft>
          <a:spcPct val="0"/>
        </a:spcAft>
        <a:defRPr lang="en-US" sz="3600" b="1" i="0" kern="1200" baseline="0" smtClean="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248400"/>
            <a:ext cx="3733800" cy="365125"/>
          </a:xfrm>
          <a:prstGeom prst="rect">
            <a:avLst/>
          </a:prstGeom>
        </p:spPr>
        <p:txBody>
          <a:bodyPr vert="horz" lIns="91440" tIns="45720" rIns="91440" bIns="45720" rtlCol="0" anchor="ctr"/>
          <a:lstStyle>
            <a:lvl1pPr algn="ctr">
              <a:defRPr sz="1200">
                <a:solidFill>
                  <a:prstClr val="black">
                    <a:tint val="75000"/>
                  </a:prstClr>
                </a:solidFill>
                <a:latin typeface="Calibri"/>
              </a:defRPr>
            </a:lvl1pPr>
          </a:lstStyle>
          <a:p>
            <a:pPr algn="l"/>
            <a:r>
              <a:rPr lang="en-US" sz="900"/>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prstClr val="black">
                    <a:tint val="75000"/>
                  </a:prstClr>
                </a:solidFill>
                <a:latin typeface="Calibri"/>
              </a:defRPr>
            </a:lvl1pPr>
          </a:lstStyle>
          <a:p>
            <a:endParaRPr lang="en-US" dirty="0"/>
          </a:p>
        </p:txBody>
      </p:sp>
      <p:pic>
        <p:nvPicPr>
          <p:cNvPr id="7" name="Picture 6" descr="1012241-ICSID Word302small logo.jpg"/>
          <p:cNvPicPr/>
          <p:nvPr/>
        </p:nvPicPr>
        <p:blipFill>
          <a:blip r:embed="rId7" cstate="print"/>
          <a:stretch>
            <a:fillRect/>
          </a:stretch>
        </p:blipFill>
        <p:spPr>
          <a:xfrm>
            <a:off x="0" y="0"/>
            <a:ext cx="3352800" cy="685800"/>
          </a:xfrm>
          <a:prstGeom prst="rect">
            <a:avLst/>
          </a:prstGeom>
        </p:spPr>
      </p:pic>
      <p:sp>
        <p:nvSpPr>
          <p:cNvPr id="9" name="Title Placeholder 8"/>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93093658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p:transition>
    <p:zoom/>
  </p:transition>
  <p:hf hdr="0" dt="0"/>
  <p:txStyles>
    <p:titleStyle>
      <a:lvl1pPr algn="ctr" rtl="0" eaLnBrk="1" fontAlgn="base" hangingPunct="1">
        <a:spcBef>
          <a:spcPct val="0"/>
        </a:spcBef>
        <a:spcAft>
          <a:spcPct val="0"/>
        </a:spcAft>
        <a:defRPr lang="en-US" sz="3600" b="1" i="0" kern="1200" baseline="0" smtClean="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248400"/>
            <a:ext cx="3733800" cy="365125"/>
          </a:xfrm>
          <a:prstGeom prst="rect">
            <a:avLst/>
          </a:prstGeom>
        </p:spPr>
        <p:txBody>
          <a:bodyPr vert="horz" lIns="91440" tIns="45720" rIns="91440" bIns="45720" rtlCol="0" anchor="ctr"/>
          <a:lstStyle>
            <a:lvl1pPr algn="ctr">
              <a:defRPr sz="1200">
                <a:solidFill>
                  <a:prstClr val="black">
                    <a:tint val="75000"/>
                  </a:prstClr>
                </a:solidFill>
                <a:latin typeface="Calibri"/>
              </a:defRPr>
            </a:lvl1pPr>
          </a:lstStyle>
          <a:p>
            <a:pPr algn="l"/>
            <a:r>
              <a:rPr lang="en-US" sz="900"/>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prstClr val="black">
                    <a:tint val="75000"/>
                  </a:prstClr>
                </a:solidFill>
                <a:latin typeface="Calibri"/>
              </a:defRPr>
            </a:lvl1pPr>
          </a:lstStyle>
          <a:p>
            <a:endParaRPr lang="en-US" dirty="0"/>
          </a:p>
        </p:txBody>
      </p:sp>
      <p:pic>
        <p:nvPicPr>
          <p:cNvPr id="7" name="Picture 6" descr="1012241-ICSID Word302small logo.jpg"/>
          <p:cNvPicPr/>
          <p:nvPr/>
        </p:nvPicPr>
        <p:blipFill>
          <a:blip r:embed="rId7" cstate="print"/>
          <a:stretch>
            <a:fillRect/>
          </a:stretch>
        </p:blipFill>
        <p:spPr>
          <a:xfrm>
            <a:off x="0" y="0"/>
            <a:ext cx="3352800" cy="685800"/>
          </a:xfrm>
          <a:prstGeom prst="rect">
            <a:avLst/>
          </a:prstGeom>
        </p:spPr>
      </p:pic>
      <p:sp>
        <p:nvSpPr>
          <p:cNvPr id="9" name="Title Placeholder 8"/>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81532932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Lst>
  <p:transition>
    <p:zoom/>
  </p:transition>
  <p:hf hdr="0" dt="0"/>
  <p:txStyles>
    <p:titleStyle>
      <a:lvl1pPr algn="ctr" rtl="0" eaLnBrk="1" fontAlgn="base" hangingPunct="1">
        <a:spcBef>
          <a:spcPct val="0"/>
        </a:spcBef>
        <a:spcAft>
          <a:spcPct val="0"/>
        </a:spcAft>
        <a:defRPr lang="en-US" sz="3600" b="1" i="0" kern="1200" baseline="0" smtClean="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248400"/>
            <a:ext cx="3733800" cy="365125"/>
          </a:xfrm>
          <a:prstGeom prst="rect">
            <a:avLst/>
          </a:prstGeom>
        </p:spPr>
        <p:txBody>
          <a:bodyPr vert="horz" lIns="91440" tIns="45720" rIns="91440" bIns="45720" rtlCol="0" anchor="ctr"/>
          <a:lstStyle>
            <a:lvl1pPr algn="ctr">
              <a:defRPr sz="1200">
                <a:solidFill>
                  <a:prstClr val="black">
                    <a:tint val="75000"/>
                  </a:prstClr>
                </a:solidFill>
                <a:latin typeface="Calibri"/>
              </a:defRPr>
            </a:lvl1pPr>
          </a:lstStyle>
          <a:p>
            <a:pPr algn="l"/>
            <a:r>
              <a:rPr lang="en-US" sz="900"/>
              <a:t>© 2017 by International Centre for Settlement of Investment Disputes.    Content may be reproduced for educational use with acknowledgement.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prstClr val="black">
                    <a:tint val="75000"/>
                  </a:prstClr>
                </a:solidFill>
                <a:latin typeface="Calibri"/>
              </a:defRPr>
            </a:lvl1pPr>
          </a:lstStyle>
          <a:p>
            <a:endParaRPr lang="en-US" dirty="0"/>
          </a:p>
        </p:txBody>
      </p:sp>
      <p:pic>
        <p:nvPicPr>
          <p:cNvPr id="7" name="Picture 6" descr="1012241-ICSID Word302small logo.jpg"/>
          <p:cNvPicPr/>
          <p:nvPr/>
        </p:nvPicPr>
        <p:blipFill>
          <a:blip r:embed="rId7" cstate="print"/>
          <a:stretch>
            <a:fillRect/>
          </a:stretch>
        </p:blipFill>
        <p:spPr>
          <a:xfrm>
            <a:off x="0" y="0"/>
            <a:ext cx="3352800" cy="685800"/>
          </a:xfrm>
          <a:prstGeom prst="rect">
            <a:avLst/>
          </a:prstGeom>
        </p:spPr>
      </p:pic>
      <p:sp>
        <p:nvSpPr>
          <p:cNvPr id="9" name="Title Placeholder 8"/>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4146906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Lst>
  <p:transition>
    <p:zoom/>
  </p:transition>
  <p:hf hdr="0" dt="0"/>
  <p:txStyles>
    <p:titleStyle>
      <a:lvl1pPr algn="ctr" rtl="0" eaLnBrk="1" fontAlgn="base" hangingPunct="1">
        <a:spcBef>
          <a:spcPct val="0"/>
        </a:spcBef>
        <a:spcAft>
          <a:spcPct val="0"/>
        </a:spcAft>
        <a:defRPr lang="en-US" sz="3600" b="1" i="0" kern="1200" baseline="0" smtClean="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mailto:icsidsecretariat@worldbank.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icsid.worldbank.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29200" y="1524000"/>
            <a:ext cx="3962400" cy="3333366"/>
          </a:xfrm>
        </p:spPr>
        <p:txBody>
          <a:bodyPr>
            <a:noAutofit/>
          </a:bodyPr>
          <a:lstStyle/>
          <a:p>
            <a:pPr>
              <a:spcBef>
                <a:spcPts val="1200"/>
              </a:spcBef>
            </a:pPr>
            <a:r>
              <a:rPr lang="en-US" sz="3800" dirty="0">
                <a:latin typeface="Leelawadee" pitchFamily="34" charset="-34"/>
                <a:cs typeface="Leelawadee" pitchFamily="34" charset="-34"/>
              </a:rPr>
              <a:t/>
            </a:r>
            <a:br>
              <a:rPr lang="en-US" sz="3800" dirty="0">
                <a:latin typeface="Leelawadee" pitchFamily="34" charset="-34"/>
                <a:cs typeface="Leelawadee" pitchFamily="34" charset="-34"/>
              </a:rPr>
            </a:br>
            <a:r>
              <a:rPr lang="en-US" sz="3800" dirty="0">
                <a:solidFill>
                  <a:schemeClr val="accent1">
                    <a:lumMod val="75000"/>
                  </a:schemeClr>
                </a:solidFill>
                <a:latin typeface="Leelawadee" pitchFamily="34" charset="-34"/>
                <a:cs typeface="Leelawadee" pitchFamily="34" charset="-34"/>
              </a:rPr>
              <a:t> </a:t>
            </a:r>
            <a:br>
              <a:rPr lang="en-US" sz="3800" dirty="0">
                <a:solidFill>
                  <a:schemeClr val="accent1">
                    <a:lumMod val="75000"/>
                  </a:schemeClr>
                </a:solidFill>
                <a:latin typeface="Leelawadee" pitchFamily="34" charset="-34"/>
                <a:cs typeface="Leelawadee" pitchFamily="34" charset="-34"/>
              </a:rPr>
            </a:br>
            <a:r>
              <a:rPr lang="en-US" sz="3800" dirty="0">
                <a:solidFill>
                  <a:schemeClr val="accent1">
                    <a:lumMod val="75000"/>
                  </a:schemeClr>
                </a:solidFill>
                <a:latin typeface="Leelawadee" pitchFamily="34" charset="-34"/>
                <a:cs typeface="Leelawadee" pitchFamily="34" charset="-34"/>
              </a:rPr>
              <a:t>ICSID Conciliation</a:t>
            </a:r>
            <a:r>
              <a:rPr lang="en-US" sz="3800" dirty="0">
                <a:latin typeface="Leelawadee" pitchFamily="34" charset="-34"/>
                <a:cs typeface="Leelawadee" pitchFamily="34" charset="-34"/>
              </a:rPr>
              <a:t/>
            </a:r>
            <a:br>
              <a:rPr lang="en-US" sz="3800" dirty="0">
                <a:latin typeface="Leelawadee" pitchFamily="34" charset="-34"/>
                <a:cs typeface="Leelawadee" pitchFamily="34" charset="-34"/>
              </a:rPr>
            </a:br>
            <a:r>
              <a:rPr lang="en-US" sz="3800" dirty="0">
                <a:latin typeface="Leelawadee" pitchFamily="34" charset="-34"/>
                <a:cs typeface="Leelawadee" pitchFamily="34" charset="-34"/>
              </a:rPr>
              <a:t/>
            </a:r>
            <a:br>
              <a:rPr lang="en-US" sz="3800" dirty="0">
                <a:latin typeface="Leelawadee" pitchFamily="34" charset="-34"/>
                <a:cs typeface="Leelawadee" pitchFamily="34" charset="-34"/>
              </a:rPr>
            </a:br>
            <a:endParaRPr lang="en-US" sz="3800" dirty="0">
              <a:latin typeface="Leelawadee" pitchFamily="34" charset="-34"/>
              <a:cs typeface="Leelawadee" pitchFamily="34" charset="-34"/>
            </a:endParaRPr>
          </a:p>
        </p:txBody>
      </p:sp>
      <p:sp>
        <p:nvSpPr>
          <p:cNvPr id="8" name="Title 1"/>
          <p:cNvSpPr txBox="1">
            <a:spLocks/>
          </p:cNvSpPr>
          <p:nvPr/>
        </p:nvSpPr>
        <p:spPr>
          <a:xfrm>
            <a:off x="0" y="5257800"/>
            <a:ext cx="8991600" cy="1447800"/>
          </a:xfrm>
          <a:prstGeom prst="rect">
            <a:avLst/>
          </a:prstGeom>
        </p:spPr>
        <p:txBody>
          <a:bodyPr vert="horz" lIns="91440" tIns="45720" rIns="91440" bIns="45720" rtlCol="0" anchor="ctr">
            <a:noAutofit/>
          </a:bodyPr>
          <a:lstStyle>
            <a:lvl1pPr algn="ctr" rtl="0" eaLnBrk="1" fontAlgn="base" hangingPunct="1">
              <a:spcBef>
                <a:spcPct val="0"/>
              </a:spcBef>
              <a:spcAft>
                <a:spcPct val="0"/>
              </a:spcAft>
              <a:defRPr lang="en-US" sz="3600" b="1" i="0" kern="1200" baseline="0" smtClean="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nSpc>
                <a:spcPct val="120000"/>
              </a:lnSpc>
              <a:spcBef>
                <a:spcPts val="0"/>
              </a:spcBef>
            </a:pPr>
            <a:r>
              <a:rPr lang="en-US" sz="1800" dirty="0">
                <a:solidFill>
                  <a:schemeClr val="accent1">
                    <a:lumMod val="75000"/>
                  </a:schemeClr>
                </a:solidFill>
                <a:latin typeface="Leelawadee" pitchFamily="34" charset="-34"/>
                <a:cs typeface="Leelawadee" pitchFamily="34" charset="-34"/>
              </a:rPr>
              <a:t>Frauke Nitschke, Team Leader/Senior Counsel, ICSID</a:t>
            </a:r>
          </a:p>
          <a:p>
            <a:pPr>
              <a:lnSpc>
                <a:spcPct val="120000"/>
              </a:lnSpc>
              <a:spcBef>
                <a:spcPts val="0"/>
              </a:spcBef>
            </a:pPr>
            <a:r>
              <a:rPr lang="en-US" sz="1800" dirty="0">
                <a:solidFill>
                  <a:schemeClr val="accent1">
                    <a:lumMod val="75000"/>
                  </a:schemeClr>
                </a:solidFill>
                <a:latin typeface="Leelawadee" pitchFamily="34" charset="-34"/>
                <a:cs typeface="Leelawadee" pitchFamily="34" charset="-34"/>
              </a:rPr>
              <a:t>May 11, 2017</a:t>
            </a:r>
          </a:p>
          <a:p>
            <a:pPr>
              <a:lnSpc>
                <a:spcPct val="120000"/>
              </a:lnSpc>
              <a:spcBef>
                <a:spcPts val="0"/>
              </a:spcBef>
            </a:pPr>
            <a:r>
              <a:rPr lang="en-US" sz="1800" dirty="0">
                <a:solidFill>
                  <a:schemeClr val="accent1">
                    <a:lumMod val="75000"/>
                  </a:schemeClr>
                </a:solidFill>
                <a:latin typeface="Leelawadee" pitchFamily="34" charset="-34"/>
                <a:cs typeface="Leelawadee" pitchFamily="34" charset="-34"/>
              </a:rPr>
              <a:t>Brussels, Belgium</a:t>
            </a:r>
          </a:p>
          <a:p>
            <a:pPr>
              <a:lnSpc>
                <a:spcPct val="120000"/>
              </a:lnSpc>
              <a:spcBef>
                <a:spcPts val="0"/>
              </a:spcBef>
            </a:pPr>
            <a:endParaRPr lang="en-US" sz="1800" dirty="0">
              <a:latin typeface="Leelawadee" pitchFamily="34" charset="-34"/>
              <a:cs typeface="Leelawadee" pitchFamily="34" charset="-34"/>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289" y="1524000"/>
            <a:ext cx="5029200" cy="333336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146152906"/>
      </p:ext>
    </p:ext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720"/>
            <a:ext cx="8229600" cy="1143000"/>
          </a:xfrm>
        </p:spPr>
        <p:txBody>
          <a:bodyPr>
            <a:normAutofit fontScale="90000"/>
          </a:bodyPr>
          <a:lstStyle/>
          <a:p>
            <a:r>
              <a:rPr lang="en-US" dirty="0" smtClean="0"/>
              <a:t>ICSID – Who are we and what do we do?</a:t>
            </a:r>
            <a:endParaRPr lang="en-US" dirty="0"/>
          </a:p>
        </p:txBody>
      </p:sp>
      <p:sp>
        <p:nvSpPr>
          <p:cNvPr id="5" name="Content Placeholder 4"/>
          <p:cNvSpPr>
            <a:spLocks noGrp="1"/>
          </p:cNvSpPr>
          <p:nvPr>
            <p:ph idx="1"/>
          </p:nvPr>
        </p:nvSpPr>
        <p:spPr>
          <a:xfrm>
            <a:off x="435429" y="1752719"/>
            <a:ext cx="4245429" cy="4740156"/>
          </a:xfrm>
        </p:spPr>
        <p:txBody>
          <a:bodyPr/>
          <a:lstStyle/>
          <a:p>
            <a:r>
              <a:rPr lang="en-US" sz="2400" dirty="0"/>
              <a:t>International Organization, 1 of the 5 World Bank Group institutions</a:t>
            </a:r>
          </a:p>
          <a:p>
            <a:r>
              <a:rPr lang="en-US" sz="2400" dirty="0"/>
              <a:t>153 Member States</a:t>
            </a:r>
          </a:p>
          <a:p>
            <a:r>
              <a:rPr lang="en-US" sz="2400" dirty="0"/>
              <a:t>ICSID offers facilities and procedures to resolve investment disputes between States and foreign </a:t>
            </a:r>
            <a:r>
              <a:rPr lang="en-US" sz="2400" dirty="0" smtClean="0"/>
              <a:t>nationals</a:t>
            </a:r>
            <a:endParaRPr lang="en-US" sz="2200" dirty="0"/>
          </a:p>
          <a:p>
            <a:r>
              <a:rPr lang="en-US" sz="2400" dirty="0"/>
              <a:t>608 </a:t>
            </a:r>
            <a:r>
              <a:rPr lang="en-US" sz="2400" dirty="0" smtClean="0"/>
              <a:t>ICSID arbitration &amp; conciliation cases registered</a:t>
            </a:r>
            <a:endParaRPr lang="en-US" sz="2400" dirty="0"/>
          </a:p>
          <a:p>
            <a:pPr marL="347663" indent="0">
              <a:spcBef>
                <a:spcPts val="0"/>
              </a:spcBef>
              <a:spcAft>
                <a:spcPts val="600"/>
              </a:spcAft>
              <a:buNone/>
            </a:pPr>
            <a:endParaRPr lang="en-US" sz="1600" dirty="0"/>
          </a:p>
          <a:p>
            <a:pPr marL="457200" lvl="1" indent="0">
              <a:spcBef>
                <a:spcPts val="0"/>
              </a:spcBef>
              <a:spcAft>
                <a:spcPts val="600"/>
              </a:spcAft>
              <a:buNone/>
            </a:pPr>
            <a:endParaRPr lang="en-US" sz="2400" dirty="0"/>
          </a:p>
          <a:p>
            <a:pPr marL="457200" lvl="1" indent="0">
              <a:spcBef>
                <a:spcPts val="0"/>
              </a:spcBef>
              <a:spcAft>
                <a:spcPts val="600"/>
              </a:spcAft>
              <a:buNone/>
            </a:pPr>
            <a:endParaRPr lang="en-US" sz="2400" dirty="0"/>
          </a:p>
          <a:p>
            <a:pPr marL="457200" lvl="1" indent="0">
              <a:spcBef>
                <a:spcPts val="0"/>
              </a:spcBef>
              <a:spcAft>
                <a:spcPts val="600"/>
              </a:spcAft>
              <a:buNone/>
            </a:pPr>
            <a:endParaRPr lang="en-US" sz="2400" dirty="0"/>
          </a:p>
          <a:p>
            <a:pPr marL="457200" lvl="1" indent="0">
              <a:spcBef>
                <a:spcPts val="0"/>
              </a:spcBef>
              <a:spcAft>
                <a:spcPts val="600"/>
              </a:spcAft>
              <a:buNone/>
            </a:pPr>
            <a:endParaRPr lang="en-US" sz="2400" dirty="0"/>
          </a:p>
        </p:txBody>
      </p:sp>
      <p:sp>
        <p:nvSpPr>
          <p:cNvPr id="8" name="Slide Number Placeholder 3"/>
          <p:cNvSpPr txBox="1">
            <a:spLocks/>
          </p:cNvSpPr>
          <p:nvPr/>
        </p:nvSpPr>
        <p:spPr>
          <a:xfrm>
            <a:off x="4119623" y="6392923"/>
            <a:ext cx="5029200" cy="35065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prstClr val="black">
                    <a:tint val="75000"/>
                  </a:prstClr>
                </a:solidFill>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b="1" i="1" dirty="0">
              <a:solidFill>
                <a:srgbClr val="4F81BD">
                  <a:lumMod val="75000"/>
                </a:srgbClr>
              </a:solidFill>
              <a:latin typeface="+mn-lt"/>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1957" y="1773409"/>
            <a:ext cx="3562485" cy="4598824"/>
          </a:xfrm>
          <a:prstGeom prst="rect">
            <a:avLst/>
          </a:prstGeom>
        </p:spPr>
      </p:pic>
      <p:sp>
        <p:nvSpPr>
          <p:cNvPr id="10" name="Footer Placeholder 5"/>
          <p:cNvSpPr>
            <a:spLocks noGrp="1"/>
          </p:cNvSpPr>
          <p:nvPr>
            <p:ph type="ftr" sz="quarter" idx="11"/>
          </p:nvPr>
        </p:nvSpPr>
        <p:spPr>
          <a:xfrm>
            <a:off x="0" y="6492875"/>
            <a:ext cx="45720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3" name="Slide Number Placeholder 2"/>
          <p:cNvSpPr>
            <a:spLocks noGrp="1"/>
          </p:cNvSpPr>
          <p:nvPr>
            <p:ph type="sldNum" sz="quarter" idx="12"/>
          </p:nvPr>
        </p:nvSpPr>
        <p:spPr/>
        <p:txBody>
          <a:bodyPr/>
          <a:lstStyle/>
          <a:p>
            <a:fld id="{F8E76D7A-6DED-42DF-854F-F257D362ECE6}" type="slidenum">
              <a:rPr lang="en-US" smtClean="0"/>
              <a:pPr/>
              <a:t>2</a:t>
            </a:fld>
            <a:endParaRPr lang="en-US" dirty="0"/>
          </a:p>
        </p:txBody>
      </p:sp>
    </p:spTree>
    <p:extLst>
      <p:ext uri="{BB962C8B-B14F-4D97-AF65-F5344CB8AC3E}">
        <p14:creationId xmlns:p14="http://schemas.microsoft.com/office/powerpoint/2010/main" val="533241201"/>
      </p:ext>
    </p:extLst>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2795" y="6494724"/>
            <a:ext cx="5105400" cy="365125"/>
          </a:xfrm>
        </p:spPr>
        <p:txBody>
          <a:bodyPr/>
          <a:lstStyle/>
          <a:p>
            <a:r>
              <a:rPr lang="en-US" dirty="0"/>
              <a:t>© 2017 by International Centre for Settlement of Investment Disputes.   </a:t>
            </a:r>
          </a:p>
          <a:p>
            <a:r>
              <a:rPr lang="en-US" dirty="0"/>
              <a:t> Content may be reproduced for educational use with acknowledgement. </a:t>
            </a:r>
          </a:p>
          <a:p>
            <a:endParaRPr lang="en-US" dirty="0"/>
          </a:p>
        </p:txBody>
      </p:sp>
      <p:sp>
        <p:nvSpPr>
          <p:cNvPr id="5" name="Slide Number Placeholder 4"/>
          <p:cNvSpPr>
            <a:spLocks noGrp="1"/>
          </p:cNvSpPr>
          <p:nvPr>
            <p:ph type="sldNum" sz="quarter" idx="12"/>
          </p:nvPr>
        </p:nvSpPr>
        <p:spPr/>
        <p:txBody>
          <a:bodyPr/>
          <a:lstStyle/>
          <a:p>
            <a:fld id="{F8E76D7A-6DED-42DF-854F-F257D362ECE6}" type="slidenum">
              <a:rPr lang="en-US" smtClean="0"/>
              <a:pPr/>
              <a:t>3</a:t>
            </a:fld>
            <a:endParaRPr lang="en-US" dirty="0"/>
          </a:p>
        </p:txBody>
      </p:sp>
      <p:graphicFrame>
        <p:nvGraphicFramePr>
          <p:cNvPr id="6" name="Diagram 5"/>
          <p:cNvGraphicFramePr/>
          <p:nvPr>
            <p:extLst>
              <p:ext uri="{D42A27DB-BD31-4B8C-83A1-F6EECF244321}">
                <p14:modId xmlns:p14="http://schemas.microsoft.com/office/powerpoint/2010/main" val="2449159169"/>
              </p:ext>
            </p:extLst>
          </p:nvPr>
        </p:nvGraphicFramePr>
        <p:xfrm>
          <a:off x="381000" y="990600"/>
          <a:ext cx="8305800" cy="5397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8"/>
          <p:cNvSpPr>
            <a:spLocks noGrp="1"/>
          </p:cNvSpPr>
          <p:nvPr>
            <p:ph type="title"/>
          </p:nvPr>
        </p:nvSpPr>
        <p:spPr>
          <a:xfrm>
            <a:off x="3204741" y="2894"/>
            <a:ext cx="5948905" cy="685800"/>
          </a:xfrm>
        </p:spPr>
        <p:txBody>
          <a:bodyPr>
            <a:normAutofit/>
          </a:bodyPr>
          <a:lstStyle/>
          <a:p>
            <a:r>
              <a:rPr lang="en-US" sz="3200" dirty="0">
                <a:latin typeface="Leelawadee" pitchFamily="34" charset="-34"/>
                <a:cs typeface="Leelawadee" pitchFamily="34" charset="-34"/>
              </a:rPr>
              <a:t>ICSID Services &amp; Rules</a:t>
            </a:r>
          </a:p>
        </p:txBody>
      </p:sp>
    </p:spTree>
    <p:extLst>
      <p:ext uri="{BB962C8B-B14F-4D97-AF65-F5344CB8AC3E}">
        <p14:creationId xmlns:p14="http://schemas.microsoft.com/office/powerpoint/2010/main" val="3816314194"/>
      </p:ext>
    </p:extLst>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023" y="685800"/>
            <a:ext cx="8229600" cy="1143000"/>
          </a:xfrm>
        </p:spPr>
        <p:txBody>
          <a:bodyPr/>
          <a:lstStyle/>
          <a:p>
            <a:r>
              <a:rPr lang="en-US" dirty="0"/>
              <a:t>ICSID Conciliation in the ECT</a:t>
            </a:r>
          </a:p>
        </p:txBody>
      </p:sp>
      <p:sp>
        <p:nvSpPr>
          <p:cNvPr id="3" name="Content Placeholder 2"/>
          <p:cNvSpPr>
            <a:spLocks noGrp="1"/>
          </p:cNvSpPr>
          <p:nvPr>
            <p:ph idx="1"/>
          </p:nvPr>
        </p:nvSpPr>
        <p:spPr>
          <a:xfrm>
            <a:off x="457200" y="1703241"/>
            <a:ext cx="8229600" cy="4683301"/>
          </a:xfrm>
        </p:spPr>
        <p:txBody>
          <a:bodyPr>
            <a:normAutofit lnSpcReduction="10000"/>
          </a:bodyPr>
          <a:lstStyle/>
          <a:p>
            <a:r>
              <a:rPr lang="en-US" sz="2600" dirty="0"/>
              <a:t>Article 26(4)(a):</a:t>
            </a:r>
          </a:p>
          <a:p>
            <a:pPr marL="0" indent="0">
              <a:buNone/>
            </a:pPr>
            <a:endParaRPr lang="en-US" sz="2600" dirty="0"/>
          </a:p>
          <a:p>
            <a:pPr marL="0" indent="0">
              <a:buNone/>
            </a:pPr>
            <a:r>
              <a:rPr lang="en-US" sz="2200" i="1" dirty="0"/>
              <a:t>“In the event that an Investor chooses to submit the dispute for resolution under subparagraph (2)(c), the Investor shall further provide its consent in writing for the dispute to be submitted to: (…) </a:t>
            </a:r>
          </a:p>
          <a:p>
            <a:pPr marL="971550" lvl="1" indent="-514350">
              <a:buFont typeface="+mj-lt"/>
              <a:buAutoNum type="romanLcPeriod"/>
            </a:pPr>
            <a:r>
              <a:rPr lang="en-US" sz="2200" i="1" dirty="0"/>
              <a:t>The International Centre for Settlement of Investment Disputes, established pursuant to the [</a:t>
            </a:r>
            <a:r>
              <a:rPr lang="en-US" sz="2200" b="1" i="1" dirty="0"/>
              <a:t>ICSID Convention] </a:t>
            </a:r>
            <a:r>
              <a:rPr lang="en-US" sz="2200" i="1" dirty="0"/>
              <a:t>(…); or</a:t>
            </a:r>
          </a:p>
          <a:p>
            <a:pPr marL="971550" lvl="1" indent="-514350">
              <a:buFont typeface="+mj-lt"/>
              <a:buAutoNum type="romanLcPeriod"/>
            </a:pPr>
            <a:r>
              <a:rPr lang="en-US" sz="2200" i="1" dirty="0"/>
              <a:t>The International Centre for Settlement of Investment Disputes, established pursuant to the Convention referred to in subparagraph (a)(i), under the rules governing the </a:t>
            </a:r>
            <a:r>
              <a:rPr lang="en-US" sz="2200" b="1" i="1" dirty="0"/>
              <a:t>Additional  Facility </a:t>
            </a:r>
            <a:r>
              <a:rPr lang="en-US" sz="2200" i="1" dirty="0"/>
              <a:t>(…)”</a:t>
            </a:r>
          </a:p>
          <a:p>
            <a:endParaRPr lang="en-US" sz="2400" dirty="0"/>
          </a:p>
        </p:txBody>
      </p:sp>
      <p:sp>
        <p:nvSpPr>
          <p:cNvPr id="4" name="Footer Placeholder 3"/>
          <p:cNvSpPr>
            <a:spLocks noGrp="1"/>
          </p:cNvSpPr>
          <p:nvPr>
            <p:ph type="ftr" sz="quarter" idx="11"/>
          </p:nvPr>
        </p:nvSpPr>
        <p:spPr>
          <a:xfrm>
            <a:off x="0" y="6493581"/>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4</a:t>
            </a:fld>
            <a:endParaRPr lang="en-US" dirty="0"/>
          </a:p>
        </p:txBody>
      </p:sp>
    </p:spTree>
    <p:extLst>
      <p:ext uri="{BB962C8B-B14F-4D97-AF65-F5344CB8AC3E}">
        <p14:creationId xmlns:p14="http://schemas.microsoft.com/office/powerpoint/2010/main" val="2097261419"/>
      </p:ext>
    </p:extLst>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023" y="685800"/>
            <a:ext cx="8229600" cy="1143000"/>
          </a:xfrm>
        </p:spPr>
        <p:txBody>
          <a:bodyPr/>
          <a:lstStyle/>
          <a:p>
            <a:r>
              <a:rPr lang="en-US" dirty="0"/>
              <a:t>ICSID Convention Conciliation</a:t>
            </a:r>
          </a:p>
        </p:txBody>
      </p:sp>
      <p:sp>
        <p:nvSpPr>
          <p:cNvPr id="3" name="Content Placeholder 2"/>
          <p:cNvSpPr>
            <a:spLocks noGrp="1"/>
          </p:cNvSpPr>
          <p:nvPr>
            <p:ph idx="1"/>
          </p:nvPr>
        </p:nvSpPr>
        <p:spPr>
          <a:xfrm>
            <a:off x="457200" y="1688396"/>
            <a:ext cx="8229600" cy="4683301"/>
          </a:xfrm>
        </p:spPr>
        <p:txBody>
          <a:bodyPr/>
          <a:lstStyle/>
          <a:p>
            <a:r>
              <a:rPr lang="en-US" sz="2400" dirty="0"/>
              <a:t>Cooperative, non-adversarial dispute-resolution process</a:t>
            </a:r>
          </a:p>
          <a:p>
            <a:pPr marL="0" indent="0">
              <a:spcBef>
                <a:spcPts val="1800"/>
              </a:spcBef>
              <a:spcAft>
                <a:spcPts val="0"/>
              </a:spcAft>
              <a:buNone/>
            </a:pPr>
            <a:r>
              <a:rPr lang="en-US" sz="2400" i="1" dirty="0"/>
              <a:t>“It shall be the duty of the Commission to </a:t>
            </a:r>
            <a:r>
              <a:rPr lang="en-US" sz="2400" b="1" i="1" dirty="0"/>
              <a:t>clarify the issues in dispute</a:t>
            </a:r>
            <a:r>
              <a:rPr lang="en-US" sz="2400" i="1" dirty="0"/>
              <a:t> between the parties and to </a:t>
            </a:r>
            <a:r>
              <a:rPr lang="en-US" sz="2400" b="1" i="1" dirty="0" err="1"/>
              <a:t>endeavour</a:t>
            </a:r>
            <a:r>
              <a:rPr lang="en-US" sz="2400" b="1" i="1" dirty="0"/>
              <a:t> to bring about agreement </a:t>
            </a:r>
            <a:r>
              <a:rPr lang="en-US" sz="2400" i="1" dirty="0"/>
              <a:t>between them upon </a:t>
            </a:r>
            <a:r>
              <a:rPr lang="en-US" sz="2400" b="1" i="1" dirty="0"/>
              <a:t>mutually acceptable terms. </a:t>
            </a:r>
            <a:r>
              <a:rPr lang="en-US" sz="2400" i="1" dirty="0"/>
              <a:t>To that end, the Commission may at any stage of the proceedings and from time to time</a:t>
            </a:r>
            <a:r>
              <a:rPr lang="en-US" sz="2400" b="1" i="1" dirty="0"/>
              <a:t> recommend terms of settlement </a:t>
            </a:r>
            <a:r>
              <a:rPr lang="en-US" sz="2400" i="1" dirty="0"/>
              <a:t>to the parties. The parties shall </a:t>
            </a:r>
            <a:r>
              <a:rPr lang="en-US" sz="2400" b="1" i="1" dirty="0"/>
              <a:t>cooperate</a:t>
            </a:r>
            <a:r>
              <a:rPr lang="en-US" sz="2400" i="1" dirty="0"/>
              <a:t> </a:t>
            </a:r>
            <a:r>
              <a:rPr lang="en-US" sz="2400" b="1" i="1" dirty="0"/>
              <a:t>in good faith </a:t>
            </a:r>
            <a:r>
              <a:rPr lang="en-US" sz="2400" i="1" dirty="0"/>
              <a:t>with the Commission in order to enable the Commission to carry out its functions, and shall give their </a:t>
            </a:r>
            <a:r>
              <a:rPr lang="en-US" sz="2400" b="1" i="1" dirty="0"/>
              <a:t>most serious consideration to its recommendations</a:t>
            </a:r>
            <a:r>
              <a:rPr lang="en-US" sz="2400" i="1" dirty="0"/>
              <a:t>.” </a:t>
            </a:r>
          </a:p>
          <a:p>
            <a:pPr marL="0" indent="0" algn="r">
              <a:buNone/>
            </a:pPr>
            <a:r>
              <a:rPr lang="en-US" sz="2000" i="1" dirty="0"/>
              <a:t>(ICSID Convention, Article 34)</a:t>
            </a:r>
          </a:p>
        </p:txBody>
      </p:sp>
      <p:sp>
        <p:nvSpPr>
          <p:cNvPr id="4" name="Footer Placeholder 3"/>
          <p:cNvSpPr>
            <a:spLocks noGrp="1"/>
          </p:cNvSpPr>
          <p:nvPr>
            <p:ph type="ftr" sz="quarter" idx="11"/>
          </p:nvPr>
        </p:nvSpPr>
        <p:spPr>
          <a:xfrm>
            <a:off x="0" y="6493581"/>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5</a:t>
            </a:fld>
            <a:endParaRPr lang="en-US" dirty="0"/>
          </a:p>
        </p:txBody>
      </p:sp>
    </p:spTree>
    <p:extLst>
      <p:ext uri="{BB962C8B-B14F-4D97-AF65-F5344CB8AC3E}">
        <p14:creationId xmlns:p14="http://schemas.microsoft.com/office/powerpoint/2010/main" val="4102877641"/>
      </p:ext>
    </p:extLst>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9129" y="1899654"/>
            <a:ext cx="8229600" cy="4593221"/>
          </a:xfrm>
        </p:spPr>
        <p:txBody>
          <a:bodyPr/>
          <a:lstStyle/>
          <a:p>
            <a:pPr>
              <a:spcBef>
                <a:spcPts val="1200"/>
              </a:spcBef>
              <a:spcAft>
                <a:spcPts val="1800"/>
              </a:spcAft>
            </a:pPr>
            <a:r>
              <a:rPr lang="en-US" sz="2400" dirty="0"/>
              <a:t>Consent is binding upon the parties, may not be withdrawn unilaterally</a:t>
            </a:r>
          </a:p>
          <a:p>
            <a:r>
              <a:rPr lang="en-US" sz="2400" dirty="0"/>
              <a:t>Jurisdictional requirements of ICSID Convention Art. 25 apply </a:t>
            </a:r>
            <a:r>
              <a:rPr lang="en-US" sz="2400" dirty="0" smtClean="0"/>
              <a:t>(</a:t>
            </a:r>
            <a:r>
              <a:rPr lang="en-US" sz="2000" dirty="0" smtClean="0"/>
              <a:t>legal dispute between Member State &amp; national from Member State arising directly out of an investment / written consent to ICSID jurisdiction</a:t>
            </a:r>
            <a:r>
              <a:rPr lang="en-US" sz="2400" dirty="0" smtClean="0"/>
              <a:t>)</a:t>
            </a:r>
            <a:endParaRPr lang="en-US" sz="2400" dirty="0"/>
          </a:p>
          <a:p>
            <a:r>
              <a:rPr lang="en-US" sz="2400" dirty="0" smtClean="0"/>
              <a:t>Certain </a:t>
            </a:r>
            <a:r>
              <a:rPr lang="en-US" sz="2400" dirty="0"/>
              <a:t>procedural aspects mirror arbitration:</a:t>
            </a:r>
          </a:p>
          <a:p>
            <a:pPr lvl="1">
              <a:buFont typeface="Courier New" panose="02070309020205020404" pitchFamily="49" charset="0"/>
              <a:buChar char="o"/>
            </a:pPr>
            <a:r>
              <a:rPr lang="en-US" sz="2000" dirty="0"/>
              <a:t>Request &amp; registration </a:t>
            </a:r>
          </a:p>
          <a:p>
            <a:pPr lvl="1">
              <a:buFont typeface="Courier New" panose="02070309020205020404" pitchFamily="49" charset="0"/>
              <a:buChar char="o"/>
            </a:pPr>
            <a:r>
              <a:rPr lang="en-US" sz="2000" dirty="0"/>
              <a:t>Method of constituting the conciliation commission</a:t>
            </a:r>
          </a:p>
          <a:p>
            <a:pPr lvl="1">
              <a:buFont typeface="Courier New" panose="02070309020205020404" pitchFamily="49" charset="0"/>
              <a:buChar char="o"/>
            </a:pPr>
            <a:r>
              <a:rPr lang="en-US" sz="2000" dirty="0"/>
              <a:t>Default procedure for appointments and filling of vacancies</a:t>
            </a:r>
          </a:p>
          <a:p>
            <a:pPr lvl="1">
              <a:buFont typeface="Courier New" panose="02070309020205020404" pitchFamily="49" charset="0"/>
              <a:buChar char="o"/>
            </a:pPr>
            <a:r>
              <a:rPr lang="en-US" sz="2000" dirty="0"/>
              <a:t>Qualifications of conciliators</a:t>
            </a:r>
          </a:p>
        </p:txBody>
      </p:sp>
      <p:sp>
        <p:nvSpPr>
          <p:cNvPr id="5" name="Footer Placeholder 4"/>
          <p:cNvSpPr>
            <a:spLocks noGrp="1"/>
          </p:cNvSpPr>
          <p:nvPr>
            <p:ph type="ftr" sz="quarter" idx="11"/>
          </p:nvPr>
        </p:nvSpPr>
        <p:spPr>
          <a:xfrm>
            <a:off x="0" y="6471313"/>
            <a:ext cx="5105400" cy="365125"/>
          </a:xfrm>
        </p:spPr>
        <p:txBody>
          <a:bodyPr/>
          <a:lstStyle/>
          <a:p>
            <a:r>
              <a:rPr lang="en-US" dirty="0"/>
              <a:t>© 2017 by International Centre for Settlement of Investment Disputes.   </a:t>
            </a:r>
          </a:p>
          <a:p>
            <a:r>
              <a:rPr lang="en-US" dirty="0"/>
              <a:t> Content may be reproduced for educational use with acknowledgement. </a:t>
            </a:r>
          </a:p>
        </p:txBody>
      </p:sp>
      <p:sp>
        <p:nvSpPr>
          <p:cNvPr id="6" name="Slide Number Placeholder 5"/>
          <p:cNvSpPr>
            <a:spLocks noGrp="1"/>
          </p:cNvSpPr>
          <p:nvPr>
            <p:ph type="sldNum" sz="quarter" idx="12"/>
          </p:nvPr>
        </p:nvSpPr>
        <p:spPr/>
        <p:txBody>
          <a:bodyPr/>
          <a:lstStyle/>
          <a:p>
            <a:fld id="{F8E76D7A-6DED-42DF-854F-F257D362ECE6}" type="slidenum">
              <a:rPr lang="en-US" smtClean="0"/>
              <a:pPr/>
              <a:t>6</a:t>
            </a:fld>
            <a:endParaRPr lang="en-US" dirty="0"/>
          </a:p>
        </p:txBody>
      </p:sp>
      <p:sp>
        <p:nvSpPr>
          <p:cNvPr id="10" name="Title 6"/>
          <p:cNvSpPr>
            <a:spLocks noGrp="1"/>
          </p:cNvSpPr>
          <p:nvPr>
            <p:ph type="title"/>
          </p:nvPr>
        </p:nvSpPr>
        <p:spPr>
          <a:xfrm>
            <a:off x="459129" y="598909"/>
            <a:ext cx="8229600" cy="1143000"/>
          </a:xfrm>
        </p:spPr>
        <p:txBody>
          <a:bodyPr>
            <a:normAutofit/>
          </a:bodyPr>
          <a:lstStyle/>
          <a:p>
            <a:r>
              <a:rPr lang="en-US" sz="3000" dirty="0"/>
              <a:t>ICSID Conciliation &amp; ICSID Arbitration </a:t>
            </a:r>
            <a:r>
              <a:rPr lang="en-US" sz="3000" dirty="0" smtClean="0"/>
              <a:t>–  </a:t>
            </a:r>
            <a:r>
              <a:rPr lang="en-US" sz="3000" i="1" dirty="0"/>
              <a:t>Similarities</a:t>
            </a:r>
          </a:p>
        </p:txBody>
      </p:sp>
    </p:spTree>
    <p:extLst>
      <p:ext uri="{BB962C8B-B14F-4D97-AF65-F5344CB8AC3E}">
        <p14:creationId xmlns:p14="http://schemas.microsoft.com/office/powerpoint/2010/main" val="2553084625"/>
      </p:ext>
    </p:extLst>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93528" y="457199"/>
            <a:ext cx="8229600" cy="1583531"/>
          </a:xfrm>
        </p:spPr>
        <p:txBody>
          <a:bodyPr>
            <a:normAutofit/>
          </a:bodyPr>
          <a:lstStyle/>
          <a:p>
            <a:r>
              <a:rPr lang="en-US" sz="3000" dirty="0"/>
              <a:t>ICSID Conciliation &amp; ICSID Arbitration </a:t>
            </a:r>
            <a:r>
              <a:rPr lang="en-US" sz="3000" dirty="0" smtClean="0"/>
              <a:t>–  </a:t>
            </a:r>
            <a:r>
              <a:rPr lang="en-US" sz="3000" i="1" dirty="0"/>
              <a:t>Differences</a:t>
            </a:r>
          </a:p>
        </p:txBody>
      </p:sp>
      <p:sp>
        <p:nvSpPr>
          <p:cNvPr id="7" name="Text Placeholder 6"/>
          <p:cNvSpPr>
            <a:spLocks noGrp="1"/>
          </p:cNvSpPr>
          <p:nvPr>
            <p:ph type="body" idx="1"/>
          </p:nvPr>
        </p:nvSpPr>
        <p:spPr>
          <a:xfrm>
            <a:off x="438545" y="1828800"/>
            <a:ext cx="4040188" cy="449430"/>
          </a:xfrm>
        </p:spPr>
        <p:txBody>
          <a:bodyPr/>
          <a:lstStyle/>
          <a:p>
            <a:pPr algn="ctr"/>
            <a:r>
              <a:rPr lang="en-US" dirty="0"/>
              <a:t>ICSID Arbitration</a:t>
            </a:r>
          </a:p>
        </p:txBody>
      </p:sp>
      <p:sp>
        <p:nvSpPr>
          <p:cNvPr id="8" name="Content Placeholder 7"/>
          <p:cNvSpPr>
            <a:spLocks noGrp="1"/>
          </p:cNvSpPr>
          <p:nvPr>
            <p:ph sz="half" idx="2"/>
          </p:nvPr>
        </p:nvSpPr>
        <p:spPr>
          <a:xfrm>
            <a:off x="438545" y="2405856"/>
            <a:ext cx="4040188" cy="4087019"/>
          </a:xfrm>
        </p:spPr>
        <p:txBody>
          <a:bodyPr/>
          <a:lstStyle/>
          <a:p>
            <a:pPr>
              <a:spcAft>
                <a:spcPts val="600"/>
              </a:spcAft>
            </a:pPr>
            <a:r>
              <a:rPr lang="en-US" sz="2200" dirty="0"/>
              <a:t>Seeks to resolve parties’ dispute through a Tribunal</a:t>
            </a:r>
          </a:p>
          <a:p>
            <a:pPr>
              <a:spcAft>
                <a:spcPts val="600"/>
              </a:spcAft>
            </a:pPr>
            <a:r>
              <a:rPr lang="en-US" sz="2200" dirty="0"/>
              <a:t>Tribunal has power to impose a final, binding and enforceable decision to resolve dispute </a:t>
            </a:r>
          </a:p>
          <a:p>
            <a:pPr>
              <a:spcAft>
                <a:spcPts val="600"/>
              </a:spcAft>
            </a:pPr>
            <a:r>
              <a:rPr lang="en-US" sz="2200" dirty="0"/>
              <a:t>Adversarial procedural frame</a:t>
            </a:r>
          </a:p>
          <a:p>
            <a:pPr>
              <a:spcAft>
                <a:spcPts val="600"/>
              </a:spcAft>
            </a:pPr>
            <a:r>
              <a:rPr lang="en-US" sz="2200" dirty="0"/>
              <a:t>Tribunal decides on the allocation of costs</a:t>
            </a:r>
          </a:p>
        </p:txBody>
      </p:sp>
      <p:sp>
        <p:nvSpPr>
          <p:cNvPr id="9" name="Text Placeholder 8"/>
          <p:cNvSpPr>
            <a:spLocks noGrp="1"/>
          </p:cNvSpPr>
          <p:nvPr>
            <p:ph type="body" sz="quarter" idx="3"/>
          </p:nvPr>
        </p:nvSpPr>
        <p:spPr>
          <a:xfrm>
            <a:off x="4608327" y="1828800"/>
            <a:ext cx="4041775" cy="449430"/>
          </a:xfrm>
        </p:spPr>
        <p:txBody>
          <a:bodyPr/>
          <a:lstStyle/>
          <a:p>
            <a:pPr algn="ctr"/>
            <a:r>
              <a:rPr lang="en-US" dirty="0"/>
              <a:t>ICSID Conciliation</a:t>
            </a:r>
          </a:p>
        </p:txBody>
      </p:sp>
      <p:sp>
        <p:nvSpPr>
          <p:cNvPr id="10" name="Content Placeholder 9"/>
          <p:cNvSpPr>
            <a:spLocks noGrp="1"/>
          </p:cNvSpPr>
          <p:nvPr>
            <p:ph sz="quarter" idx="4"/>
          </p:nvPr>
        </p:nvSpPr>
        <p:spPr>
          <a:xfrm>
            <a:off x="4608328" y="2405856"/>
            <a:ext cx="4041775" cy="4087019"/>
          </a:xfrm>
        </p:spPr>
        <p:txBody>
          <a:bodyPr/>
          <a:lstStyle/>
          <a:p>
            <a:pPr>
              <a:spcAft>
                <a:spcPts val="600"/>
              </a:spcAft>
            </a:pPr>
            <a:r>
              <a:rPr lang="en-US" sz="2200" dirty="0"/>
              <a:t>Seeks to bring the parties to an agreed settlement</a:t>
            </a:r>
          </a:p>
          <a:p>
            <a:pPr>
              <a:spcAft>
                <a:spcPts val="600"/>
              </a:spcAft>
            </a:pPr>
            <a:r>
              <a:rPr lang="en-US" sz="2200" dirty="0"/>
              <a:t>Conciliation Commission has no power to impose its recommendations</a:t>
            </a:r>
          </a:p>
          <a:p>
            <a:pPr>
              <a:spcAft>
                <a:spcPts val="600"/>
              </a:spcAft>
            </a:pPr>
            <a:r>
              <a:rPr lang="en-US" sz="2200" dirty="0"/>
              <a:t>Non-adversarial framework, flexible</a:t>
            </a:r>
          </a:p>
          <a:p>
            <a:pPr>
              <a:spcAft>
                <a:spcPts val="600"/>
              </a:spcAft>
            </a:pPr>
            <a:r>
              <a:rPr lang="en-US" sz="2200" dirty="0"/>
              <a:t>Fees and expenses of the proceeding are borne equally by the parties</a:t>
            </a:r>
          </a:p>
          <a:p>
            <a:pPr marL="0" indent="0">
              <a:buNone/>
            </a:pPr>
            <a:endParaRPr lang="en-US" sz="2200" dirty="0"/>
          </a:p>
        </p:txBody>
      </p:sp>
      <p:sp>
        <p:nvSpPr>
          <p:cNvPr id="4" name="Footer Placeholder 3"/>
          <p:cNvSpPr>
            <a:spLocks noGrp="1"/>
          </p:cNvSpPr>
          <p:nvPr>
            <p:ph type="ftr" sz="quarter" idx="11"/>
          </p:nvPr>
        </p:nvSpPr>
        <p:spPr>
          <a:xfrm>
            <a:off x="0" y="6492875"/>
            <a:ext cx="37338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7</a:t>
            </a:fld>
            <a:endParaRPr lang="en-US" dirty="0"/>
          </a:p>
        </p:txBody>
      </p:sp>
    </p:spTree>
    <p:extLst>
      <p:ext uri="{BB962C8B-B14F-4D97-AF65-F5344CB8AC3E}">
        <p14:creationId xmlns:p14="http://schemas.microsoft.com/office/powerpoint/2010/main" val="1722241132"/>
      </p:ext>
    </p:extLst>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986844" y="604662"/>
            <a:ext cx="6248400" cy="5877631"/>
          </a:xfrm>
          <a:prstGeom prst="rect">
            <a:avLst/>
          </a:prstGeom>
        </p:spPr>
      </p:pic>
      <p:sp>
        <p:nvSpPr>
          <p:cNvPr id="2" name="Title 1"/>
          <p:cNvSpPr>
            <a:spLocks noGrp="1"/>
          </p:cNvSpPr>
          <p:nvPr>
            <p:ph type="title"/>
          </p:nvPr>
        </p:nvSpPr>
        <p:spPr>
          <a:xfrm>
            <a:off x="4038600" y="185562"/>
            <a:ext cx="5029200" cy="838200"/>
          </a:xfrm>
        </p:spPr>
        <p:txBody>
          <a:bodyPr>
            <a:noAutofit/>
          </a:bodyPr>
          <a:lstStyle/>
          <a:p>
            <a:r>
              <a:rPr lang="en-US" sz="3000" dirty="0"/>
              <a:t>Conduct of an ICSID Conciliation</a:t>
            </a:r>
          </a:p>
        </p:txBody>
      </p:sp>
      <p:sp>
        <p:nvSpPr>
          <p:cNvPr id="4" name="Footer Placeholder 3"/>
          <p:cNvSpPr>
            <a:spLocks noGrp="1"/>
          </p:cNvSpPr>
          <p:nvPr>
            <p:ph type="ftr" sz="quarter" idx="11"/>
          </p:nvPr>
        </p:nvSpPr>
        <p:spPr>
          <a:xfrm>
            <a:off x="5644" y="6492875"/>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8</a:t>
            </a:fld>
            <a:endParaRPr lang="en-US" dirty="0"/>
          </a:p>
        </p:txBody>
      </p:sp>
    </p:spTree>
    <p:extLst>
      <p:ext uri="{BB962C8B-B14F-4D97-AF65-F5344CB8AC3E}">
        <p14:creationId xmlns:p14="http://schemas.microsoft.com/office/powerpoint/2010/main" val="239803198"/>
      </p:ext>
    </p:extLst>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7673"/>
            <a:ext cx="8229600" cy="1143000"/>
          </a:xfrm>
        </p:spPr>
        <p:txBody>
          <a:bodyPr>
            <a:normAutofit fontScale="90000"/>
          </a:bodyPr>
          <a:lstStyle/>
          <a:p>
            <a:r>
              <a:rPr lang="en-US" dirty="0"/>
              <a:t>Report of the Conciliation Commission</a:t>
            </a:r>
          </a:p>
        </p:txBody>
      </p:sp>
      <p:sp>
        <p:nvSpPr>
          <p:cNvPr id="3" name="Content Placeholder 2"/>
          <p:cNvSpPr>
            <a:spLocks noGrp="1"/>
          </p:cNvSpPr>
          <p:nvPr>
            <p:ph idx="1"/>
          </p:nvPr>
        </p:nvSpPr>
        <p:spPr>
          <a:xfrm>
            <a:off x="457200" y="1706562"/>
            <a:ext cx="8229600" cy="4832350"/>
          </a:xfrm>
        </p:spPr>
        <p:txBody>
          <a:bodyPr/>
          <a:lstStyle/>
          <a:p>
            <a:r>
              <a:rPr lang="en-US" sz="3100" dirty="0"/>
              <a:t>The Commission issues a report </a:t>
            </a:r>
            <a:endParaRPr lang="en-US" sz="3100" dirty="0" smtClean="0"/>
          </a:p>
          <a:p>
            <a:r>
              <a:rPr lang="en-US" sz="3100" dirty="0" smtClean="0"/>
              <a:t>In </a:t>
            </a:r>
            <a:r>
              <a:rPr lang="en-US" sz="3100" dirty="0"/>
              <a:t>its Report the Commission </a:t>
            </a:r>
            <a:r>
              <a:rPr lang="en-US" sz="3100" dirty="0" smtClean="0"/>
              <a:t>may:</a:t>
            </a:r>
            <a:endParaRPr lang="en-US" sz="3100" dirty="0"/>
          </a:p>
          <a:p>
            <a:pPr lvl="1">
              <a:buFont typeface="Courier New" panose="02070309020205020404" pitchFamily="49" charset="0"/>
              <a:buChar char="o"/>
            </a:pPr>
            <a:r>
              <a:rPr lang="en-US" dirty="0"/>
              <a:t>record a party’s failure to appear or participate; </a:t>
            </a:r>
          </a:p>
          <a:p>
            <a:pPr lvl="1">
              <a:buFont typeface="Courier New" panose="02070309020205020404" pitchFamily="49" charset="0"/>
              <a:buChar char="o"/>
            </a:pPr>
            <a:r>
              <a:rPr lang="en-US" dirty="0"/>
              <a:t>decline jurisdiction;</a:t>
            </a:r>
          </a:p>
          <a:p>
            <a:pPr lvl="1">
              <a:buFont typeface="Courier New" panose="02070309020205020404" pitchFamily="49" charset="0"/>
              <a:buChar char="o"/>
            </a:pPr>
            <a:r>
              <a:rPr lang="en-US" dirty="0"/>
              <a:t>record the parties’ failure to reach an agreement; or</a:t>
            </a:r>
          </a:p>
          <a:p>
            <a:pPr lvl="1">
              <a:buFont typeface="Courier New" panose="02070309020205020404" pitchFamily="49" charset="0"/>
              <a:buChar char="o"/>
            </a:pPr>
            <a:r>
              <a:rPr lang="en-US" dirty="0"/>
              <a:t>record the parties’ agreement</a:t>
            </a:r>
          </a:p>
          <a:p>
            <a:pPr lvl="1"/>
            <a:endParaRPr lang="en-US" dirty="0"/>
          </a:p>
        </p:txBody>
      </p:sp>
      <p:sp>
        <p:nvSpPr>
          <p:cNvPr id="4" name="Footer Placeholder 3"/>
          <p:cNvSpPr>
            <a:spLocks noGrp="1"/>
          </p:cNvSpPr>
          <p:nvPr>
            <p:ph type="ftr" sz="quarter" idx="11"/>
          </p:nvPr>
        </p:nvSpPr>
        <p:spPr>
          <a:xfrm>
            <a:off x="0" y="6493581"/>
            <a:ext cx="5105400" cy="365125"/>
          </a:xfrm>
        </p:spPr>
        <p:txBody>
          <a:bodyPr/>
          <a:lstStyle/>
          <a:p>
            <a:r>
              <a:rPr lang="en-US" dirty="0"/>
              <a:t>© 2017 by International Centre for Settlement of Investment Disputes.   </a:t>
            </a:r>
          </a:p>
          <a:p>
            <a:r>
              <a:rPr lang="en-US" dirty="0"/>
              <a:t> 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9</a:t>
            </a:fld>
            <a:endParaRPr lang="en-US" dirty="0"/>
          </a:p>
        </p:txBody>
      </p:sp>
    </p:spTree>
    <p:extLst>
      <p:ext uri="{BB962C8B-B14F-4D97-AF65-F5344CB8AC3E}">
        <p14:creationId xmlns:p14="http://schemas.microsoft.com/office/powerpoint/2010/main" val="1361871618"/>
      </p:ext>
    </p:extLst>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987" y="507307"/>
            <a:ext cx="8229600" cy="1143000"/>
          </a:xfrm>
        </p:spPr>
        <p:txBody>
          <a:bodyPr/>
          <a:lstStyle/>
          <a:p>
            <a:r>
              <a:rPr lang="en-US" dirty="0"/>
              <a:t>Conciliation – Empirical Data</a:t>
            </a:r>
          </a:p>
        </p:txBody>
      </p:sp>
      <p:sp>
        <p:nvSpPr>
          <p:cNvPr id="3" name="Content Placeholder 2"/>
          <p:cNvSpPr>
            <a:spLocks noGrp="1"/>
          </p:cNvSpPr>
          <p:nvPr>
            <p:ph idx="1"/>
          </p:nvPr>
        </p:nvSpPr>
        <p:spPr>
          <a:xfrm>
            <a:off x="457200" y="1752600"/>
            <a:ext cx="8458200" cy="4603750"/>
          </a:xfrm>
        </p:spPr>
        <p:txBody>
          <a:bodyPr/>
          <a:lstStyle/>
          <a:p>
            <a:pPr>
              <a:spcBef>
                <a:spcPts val="1200"/>
              </a:spcBef>
              <a:spcAft>
                <a:spcPts val="600"/>
              </a:spcAft>
            </a:pPr>
            <a:r>
              <a:rPr lang="en-US" sz="2400" dirty="0"/>
              <a:t>ICSID has registered a total of 10 conciliations:</a:t>
            </a:r>
          </a:p>
          <a:p>
            <a:pPr lvl="1">
              <a:buFont typeface="Courier New" panose="02070309020205020404" pitchFamily="49" charset="0"/>
              <a:buChar char="o"/>
            </a:pPr>
            <a:r>
              <a:rPr lang="en-US" sz="2400" dirty="0"/>
              <a:t>8 under the ICSID Convention (one is pending)</a:t>
            </a:r>
          </a:p>
          <a:p>
            <a:pPr lvl="1">
              <a:buFont typeface="Courier New" panose="02070309020205020404" pitchFamily="49" charset="0"/>
              <a:buChar char="o"/>
            </a:pPr>
            <a:r>
              <a:rPr lang="en-US" sz="2400" dirty="0"/>
              <a:t>2 under the Additional Facility Rules (one is pending)</a:t>
            </a:r>
          </a:p>
          <a:p>
            <a:pPr lvl="1">
              <a:buFont typeface="Courier New" panose="02070309020205020404" pitchFamily="49" charset="0"/>
              <a:buChar char="o"/>
            </a:pPr>
            <a:endParaRPr lang="en-US" sz="2400" dirty="0" smtClean="0"/>
          </a:p>
          <a:p>
            <a:pPr lvl="1">
              <a:buFont typeface="Courier New" panose="02070309020205020404" pitchFamily="49" charset="0"/>
              <a:buChar char="o"/>
            </a:pPr>
            <a:r>
              <a:rPr lang="en-US" sz="2400" dirty="0" smtClean="0"/>
              <a:t>Most </a:t>
            </a:r>
            <a:r>
              <a:rPr lang="en-US" sz="2400" dirty="0"/>
              <a:t>cases were brought on the basis of investment contracts; none under the ECT thus </a:t>
            </a:r>
            <a:r>
              <a:rPr lang="en-US" sz="2400" dirty="0" smtClean="0"/>
              <a:t>far</a:t>
            </a:r>
          </a:p>
          <a:p>
            <a:pPr lvl="1">
              <a:buFont typeface="Courier New" panose="02070309020205020404" pitchFamily="49" charset="0"/>
              <a:buChar char="o"/>
            </a:pPr>
            <a:endParaRPr lang="en-US" sz="2400" dirty="0"/>
          </a:p>
          <a:p>
            <a:pPr lvl="1">
              <a:spcAft>
                <a:spcPts val="600"/>
              </a:spcAft>
              <a:buFont typeface="Courier New" panose="02070309020205020404" pitchFamily="49" charset="0"/>
              <a:buChar char="o"/>
            </a:pPr>
            <a:r>
              <a:rPr lang="en-US" sz="2400" dirty="0"/>
              <a:t>8 cases involved States from Sub-Saharan Africa</a:t>
            </a:r>
            <a:endParaRPr lang="en-US" sz="3200" dirty="0"/>
          </a:p>
          <a:p>
            <a:pPr marL="0" indent="0">
              <a:buNone/>
            </a:pPr>
            <a:endParaRPr lang="en-US" dirty="0"/>
          </a:p>
        </p:txBody>
      </p:sp>
      <p:sp>
        <p:nvSpPr>
          <p:cNvPr id="4" name="Footer Placeholder 3"/>
          <p:cNvSpPr>
            <a:spLocks noGrp="1"/>
          </p:cNvSpPr>
          <p:nvPr>
            <p:ph type="ftr" sz="quarter" idx="11"/>
          </p:nvPr>
        </p:nvSpPr>
        <p:spPr>
          <a:xfrm>
            <a:off x="0" y="6483149"/>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10</a:t>
            </a:fld>
            <a:endParaRPr lang="en-US" dirty="0"/>
          </a:p>
        </p:txBody>
      </p:sp>
    </p:spTree>
    <p:extLst>
      <p:ext uri="{BB962C8B-B14F-4D97-AF65-F5344CB8AC3E}">
        <p14:creationId xmlns:p14="http://schemas.microsoft.com/office/powerpoint/2010/main" val="825768718"/>
      </p:ext>
    </p:extLst>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5808"/>
            <a:ext cx="8229600" cy="1143000"/>
          </a:xfrm>
        </p:spPr>
        <p:txBody>
          <a:bodyPr>
            <a:normAutofit fontScale="90000"/>
          </a:bodyPr>
          <a:lstStyle/>
          <a:p>
            <a:r>
              <a:rPr lang="en-US" dirty="0"/>
              <a:t>Conciliation Proceedings under the ICSID Convention and Additional Facility - Outcomes</a:t>
            </a:r>
          </a:p>
        </p:txBody>
      </p:sp>
      <p:sp>
        <p:nvSpPr>
          <p:cNvPr id="4" name="Footer Placeholder 3"/>
          <p:cNvSpPr>
            <a:spLocks noGrp="1"/>
          </p:cNvSpPr>
          <p:nvPr>
            <p:ph type="ftr" sz="quarter" idx="11"/>
          </p:nvPr>
        </p:nvSpPr>
        <p:spPr>
          <a:xfrm>
            <a:off x="0" y="6482292"/>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11</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12743746"/>
              </p:ext>
            </p:extLst>
          </p:nvPr>
        </p:nvGraphicFramePr>
        <p:xfrm>
          <a:off x="431157" y="2119601"/>
          <a:ext cx="8229600"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78352599"/>
      </p:ext>
    </p:extLst>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447800"/>
          </a:xfrm>
        </p:spPr>
        <p:txBody>
          <a:bodyPr>
            <a:normAutofit fontScale="90000"/>
          </a:bodyPr>
          <a:lstStyle/>
          <a:p>
            <a:r>
              <a:rPr lang="en-US" dirty="0"/>
              <a:t>Conciliation Proceedings under the ICSID Convention and Additional Facility - Outcomes</a:t>
            </a:r>
          </a:p>
        </p:txBody>
      </p:sp>
      <p:sp>
        <p:nvSpPr>
          <p:cNvPr id="4" name="Footer Placeholder 3"/>
          <p:cNvSpPr>
            <a:spLocks noGrp="1"/>
          </p:cNvSpPr>
          <p:nvPr>
            <p:ph type="ftr" sz="quarter" idx="11"/>
          </p:nvPr>
        </p:nvSpPr>
        <p:spPr>
          <a:xfrm>
            <a:off x="0" y="6482292"/>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12</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3595911371"/>
              </p:ext>
            </p:extLst>
          </p:nvPr>
        </p:nvGraphicFramePr>
        <p:xfrm>
          <a:off x="609600" y="2149475"/>
          <a:ext cx="8077200" cy="4267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36823097"/>
      </p:ext>
    </p:extLst>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405" y="566194"/>
            <a:ext cx="8229600" cy="2177005"/>
          </a:xfrm>
        </p:spPr>
        <p:txBody>
          <a:bodyPr>
            <a:normAutofit/>
          </a:bodyPr>
          <a:lstStyle/>
          <a:p>
            <a:r>
              <a:rPr lang="en-US" dirty="0" smtClean="0"/>
              <a:t>Big Picture: </a:t>
            </a:r>
            <a:br>
              <a:rPr lang="en-US" dirty="0" smtClean="0"/>
            </a:br>
            <a:r>
              <a:rPr lang="en-US" dirty="0" smtClean="0"/>
              <a:t>Settlement of Investment Disputes</a:t>
            </a:r>
            <a:endParaRPr lang="en-US" dirty="0"/>
          </a:p>
        </p:txBody>
      </p:sp>
      <p:sp>
        <p:nvSpPr>
          <p:cNvPr id="4" name="Footer Placeholder 3"/>
          <p:cNvSpPr>
            <a:spLocks noGrp="1"/>
          </p:cNvSpPr>
          <p:nvPr>
            <p:ph type="ftr" sz="quarter" idx="11"/>
          </p:nvPr>
        </p:nvSpPr>
        <p:spPr>
          <a:xfrm>
            <a:off x="0" y="6492875"/>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13</a:t>
            </a:fld>
            <a:endParaRPr lang="en-US" dirty="0"/>
          </a:p>
        </p:txBody>
      </p:sp>
    </p:spTree>
    <p:extLst>
      <p:ext uri="{BB962C8B-B14F-4D97-AF65-F5344CB8AC3E}">
        <p14:creationId xmlns:p14="http://schemas.microsoft.com/office/powerpoint/2010/main" val="1571188678"/>
      </p:ext>
    </p:extLst>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342" y="711059"/>
            <a:ext cx="8229600" cy="1143000"/>
          </a:xfrm>
        </p:spPr>
        <p:txBody>
          <a:bodyPr>
            <a:normAutofit fontScale="90000"/>
          </a:bodyPr>
          <a:lstStyle/>
          <a:p>
            <a:r>
              <a:rPr lang="en-US" dirty="0" smtClean="0"/>
              <a:t>Amicable Settlement &amp; Arbitration </a:t>
            </a:r>
            <a:br>
              <a:rPr lang="en-US" dirty="0" smtClean="0"/>
            </a:br>
            <a:r>
              <a:rPr lang="en-US" dirty="0" smtClean="0"/>
              <a:t>Big Picture &amp; Practical Examples</a:t>
            </a:r>
            <a:endParaRPr lang="en-US" dirty="0"/>
          </a:p>
        </p:txBody>
      </p:sp>
      <p:sp>
        <p:nvSpPr>
          <p:cNvPr id="6" name="Content Placeholder 5"/>
          <p:cNvSpPr>
            <a:spLocks noGrp="1"/>
          </p:cNvSpPr>
          <p:nvPr>
            <p:ph idx="1"/>
          </p:nvPr>
        </p:nvSpPr>
        <p:spPr>
          <a:xfrm>
            <a:off x="453342" y="2096505"/>
            <a:ext cx="8229600" cy="4396370"/>
          </a:xfrm>
        </p:spPr>
        <p:txBody>
          <a:bodyPr/>
          <a:lstStyle/>
          <a:p>
            <a:pPr>
              <a:spcBef>
                <a:spcPts val="1200"/>
              </a:spcBef>
              <a:spcAft>
                <a:spcPts val="1200"/>
              </a:spcAft>
              <a:buFont typeface="Arial" panose="020B0604020202020204" pitchFamily="34" charset="0"/>
              <a:buChar char="•"/>
            </a:pPr>
            <a:r>
              <a:rPr lang="en-US" sz="2800" dirty="0" smtClean="0"/>
              <a:t>Conciliation/Mediation as </a:t>
            </a:r>
            <a:r>
              <a:rPr lang="en-US" sz="2800" dirty="0"/>
              <a:t>a </a:t>
            </a:r>
            <a:r>
              <a:rPr lang="en-US" sz="2800" u="sng" dirty="0"/>
              <a:t>Stand Alone </a:t>
            </a:r>
            <a:r>
              <a:rPr lang="en-US" sz="2800" u="sng" dirty="0" smtClean="0"/>
              <a:t>Process</a:t>
            </a:r>
          </a:p>
          <a:p>
            <a:pPr>
              <a:spcBef>
                <a:spcPts val="1200"/>
              </a:spcBef>
              <a:spcAft>
                <a:spcPts val="1200"/>
              </a:spcAft>
              <a:buFont typeface="Arial" panose="020B0604020202020204" pitchFamily="34" charset="0"/>
              <a:buChar char="•"/>
            </a:pPr>
            <a:r>
              <a:rPr lang="en-US" sz="2800" dirty="0" smtClean="0"/>
              <a:t>Conciliation/Mediation </a:t>
            </a:r>
            <a:r>
              <a:rPr lang="en-US" sz="2800" u="sng" dirty="0" smtClean="0"/>
              <a:t>prior</a:t>
            </a:r>
            <a:r>
              <a:rPr lang="en-US" sz="2800" dirty="0" smtClean="0"/>
              <a:t> </a:t>
            </a:r>
            <a:r>
              <a:rPr lang="en-US" sz="2800" dirty="0"/>
              <a:t>to ICSID Arbitration (e.g., 2-tier dispute settlement </a:t>
            </a:r>
            <a:r>
              <a:rPr lang="en-US" sz="2800" dirty="0" smtClean="0"/>
              <a:t>clause)</a:t>
            </a:r>
          </a:p>
          <a:p>
            <a:pPr>
              <a:spcBef>
                <a:spcPts val="1200"/>
              </a:spcBef>
              <a:spcAft>
                <a:spcPts val="1200"/>
              </a:spcAft>
              <a:buFont typeface="Arial" panose="020B0604020202020204" pitchFamily="34" charset="0"/>
              <a:buChar char="•"/>
            </a:pPr>
            <a:r>
              <a:rPr lang="en-US" sz="2800" dirty="0" smtClean="0"/>
              <a:t>Conciliation/Mediation </a:t>
            </a:r>
            <a:r>
              <a:rPr lang="en-US" sz="2800" u="sng" dirty="0" smtClean="0"/>
              <a:t>after</a:t>
            </a:r>
            <a:r>
              <a:rPr lang="en-US" sz="2800" dirty="0" smtClean="0"/>
              <a:t> an Award has been rendered</a:t>
            </a:r>
          </a:p>
          <a:p>
            <a:pPr>
              <a:spcBef>
                <a:spcPts val="1200"/>
              </a:spcBef>
              <a:spcAft>
                <a:spcPts val="1200"/>
              </a:spcAft>
              <a:buFont typeface="Arial" panose="020B0604020202020204" pitchFamily="34" charset="0"/>
              <a:buChar char="•"/>
            </a:pPr>
            <a:r>
              <a:rPr lang="en-US" sz="2800" dirty="0"/>
              <a:t>Conciliation/Mediation </a:t>
            </a:r>
            <a:r>
              <a:rPr lang="en-US" sz="2800" u="sng" dirty="0"/>
              <a:t>during</a:t>
            </a:r>
            <a:r>
              <a:rPr lang="en-US" sz="2800" dirty="0"/>
              <a:t> ICSID Arbitration</a:t>
            </a:r>
          </a:p>
          <a:p>
            <a:pPr>
              <a:spcBef>
                <a:spcPts val="1200"/>
              </a:spcBef>
              <a:spcAft>
                <a:spcPts val="1200"/>
              </a:spcAft>
              <a:buFont typeface="Arial" panose="020B0604020202020204" pitchFamily="34" charset="0"/>
              <a:buChar char="•"/>
            </a:pPr>
            <a:endParaRPr lang="en-US" sz="2800" dirty="0"/>
          </a:p>
          <a:p>
            <a:pPr marL="0" indent="0">
              <a:spcBef>
                <a:spcPts val="0"/>
              </a:spcBef>
              <a:spcAft>
                <a:spcPts val="0"/>
              </a:spcAft>
              <a:buNone/>
            </a:pPr>
            <a:endParaRPr lang="en-US" sz="2800" dirty="0"/>
          </a:p>
          <a:p>
            <a:pPr>
              <a:spcBef>
                <a:spcPts val="1200"/>
              </a:spcBef>
              <a:spcAft>
                <a:spcPts val="1200"/>
              </a:spcAft>
              <a:buFont typeface="Arial" panose="020B0604020202020204" pitchFamily="34" charset="0"/>
              <a:buChar char="•"/>
            </a:pPr>
            <a:endParaRPr lang="en-US" sz="2800" dirty="0"/>
          </a:p>
          <a:p>
            <a:pPr marL="0" indent="0">
              <a:spcBef>
                <a:spcPts val="1200"/>
              </a:spcBef>
              <a:spcAft>
                <a:spcPts val="1200"/>
              </a:spcAft>
              <a:buNone/>
            </a:pPr>
            <a:endParaRPr lang="en-US" sz="2800" dirty="0"/>
          </a:p>
        </p:txBody>
      </p:sp>
      <p:sp>
        <p:nvSpPr>
          <p:cNvPr id="4" name="Footer Placeholder 3"/>
          <p:cNvSpPr>
            <a:spLocks noGrp="1"/>
          </p:cNvSpPr>
          <p:nvPr>
            <p:ph type="ftr" sz="quarter" idx="11"/>
          </p:nvPr>
        </p:nvSpPr>
        <p:spPr>
          <a:xfrm>
            <a:off x="0" y="6492875"/>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14</a:t>
            </a:fld>
            <a:endParaRPr lang="en-US" dirty="0"/>
          </a:p>
        </p:txBody>
      </p:sp>
    </p:spTree>
    <p:extLst>
      <p:ext uri="{BB962C8B-B14F-4D97-AF65-F5344CB8AC3E}">
        <p14:creationId xmlns:p14="http://schemas.microsoft.com/office/powerpoint/2010/main" val="84924852"/>
      </p:ext>
    </p:extLst>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342" y="711059"/>
            <a:ext cx="8229600" cy="1143000"/>
          </a:xfrm>
        </p:spPr>
        <p:txBody>
          <a:bodyPr>
            <a:normAutofit fontScale="90000"/>
          </a:bodyPr>
          <a:lstStyle/>
          <a:p>
            <a:r>
              <a:rPr lang="en-US" dirty="0"/>
              <a:t>ICSID Conciliation &amp; Arbitration of the Same Dispute</a:t>
            </a:r>
          </a:p>
        </p:txBody>
      </p:sp>
      <p:sp>
        <p:nvSpPr>
          <p:cNvPr id="6" name="Content Placeholder 5"/>
          <p:cNvSpPr>
            <a:spLocks noGrp="1"/>
          </p:cNvSpPr>
          <p:nvPr>
            <p:ph idx="1"/>
          </p:nvPr>
        </p:nvSpPr>
        <p:spPr>
          <a:xfrm>
            <a:off x="453342" y="2096505"/>
            <a:ext cx="8229600" cy="4396370"/>
          </a:xfrm>
        </p:spPr>
        <p:txBody>
          <a:bodyPr/>
          <a:lstStyle/>
          <a:p>
            <a:pPr marL="0" indent="0">
              <a:spcBef>
                <a:spcPts val="0"/>
              </a:spcBef>
              <a:spcAft>
                <a:spcPts val="0"/>
              </a:spcAft>
              <a:buNone/>
            </a:pPr>
            <a:endParaRPr lang="en-US" sz="2800" dirty="0"/>
          </a:p>
          <a:p>
            <a:pPr>
              <a:buFont typeface="Arial" panose="020B0604020202020204" pitchFamily="34" charset="0"/>
              <a:buChar char="•"/>
            </a:pPr>
            <a:r>
              <a:rPr lang="en-US" sz="2800" u="sng" dirty="0"/>
              <a:t>Question</a:t>
            </a:r>
            <a:r>
              <a:rPr lang="en-US" sz="2800" dirty="0"/>
              <a:t>: Can there be an ICSID </a:t>
            </a:r>
            <a:r>
              <a:rPr lang="en-US" sz="2800" dirty="0" smtClean="0"/>
              <a:t>Conciliation/Mediation alongside </a:t>
            </a:r>
            <a:r>
              <a:rPr lang="en-US" sz="2800" dirty="0"/>
              <a:t>an ICSID Arbitration?</a:t>
            </a:r>
          </a:p>
          <a:p>
            <a:pPr>
              <a:spcBef>
                <a:spcPts val="1200"/>
              </a:spcBef>
              <a:spcAft>
                <a:spcPts val="1200"/>
              </a:spcAft>
              <a:buFont typeface="Arial" panose="020B0604020202020204" pitchFamily="34" charset="0"/>
              <a:buChar char="•"/>
            </a:pPr>
            <a:endParaRPr lang="en-US" sz="2800" dirty="0"/>
          </a:p>
          <a:p>
            <a:pPr marL="0" indent="0">
              <a:spcBef>
                <a:spcPts val="1200"/>
              </a:spcBef>
              <a:spcAft>
                <a:spcPts val="1200"/>
              </a:spcAft>
              <a:buNone/>
            </a:pPr>
            <a:endParaRPr lang="en-US" sz="2800" dirty="0"/>
          </a:p>
        </p:txBody>
      </p:sp>
      <p:sp>
        <p:nvSpPr>
          <p:cNvPr id="4" name="Footer Placeholder 3"/>
          <p:cNvSpPr>
            <a:spLocks noGrp="1"/>
          </p:cNvSpPr>
          <p:nvPr>
            <p:ph type="ftr" sz="quarter" idx="11"/>
          </p:nvPr>
        </p:nvSpPr>
        <p:spPr>
          <a:xfrm>
            <a:off x="0" y="6492875"/>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15</a:t>
            </a:fld>
            <a:endParaRPr lang="en-US" dirty="0"/>
          </a:p>
        </p:txBody>
      </p:sp>
    </p:spTree>
    <p:extLst>
      <p:ext uri="{BB962C8B-B14F-4D97-AF65-F5344CB8AC3E}">
        <p14:creationId xmlns:p14="http://schemas.microsoft.com/office/powerpoint/2010/main" val="3645070069"/>
      </p:ext>
    </p:extLst>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554" y="799307"/>
            <a:ext cx="8229600" cy="1143000"/>
          </a:xfrm>
        </p:spPr>
        <p:txBody>
          <a:bodyPr>
            <a:normAutofit/>
          </a:bodyPr>
          <a:lstStyle/>
          <a:p>
            <a:r>
              <a:rPr lang="en-US" dirty="0"/>
              <a:t>ICSID Convention, Article 26</a:t>
            </a:r>
          </a:p>
        </p:txBody>
      </p:sp>
      <p:sp>
        <p:nvSpPr>
          <p:cNvPr id="3" name="Content Placeholder 2"/>
          <p:cNvSpPr>
            <a:spLocks noGrp="1"/>
          </p:cNvSpPr>
          <p:nvPr>
            <p:ph idx="1"/>
          </p:nvPr>
        </p:nvSpPr>
        <p:spPr>
          <a:xfrm>
            <a:off x="447554" y="2146451"/>
            <a:ext cx="8229600" cy="4209899"/>
          </a:xfrm>
        </p:spPr>
        <p:txBody>
          <a:bodyPr/>
          <a:lstStyle/>
          <a:p>
            <a:pPr marL="0" indent="0">
              <a:buNone/>
            </a:pPr>
            <a:r>
              <a:rPr lang="en-US" sz="2800" i="1" dirty="0"/>
              <a:t>“Consent of the parties to arbitration under this Convention shall, </a:t>
            </a:r>
            <a:r>
              <a:rPr lang="en-US" sz="2800" i="1" u="sng" dirty="0"/>
              <a:t>unless otherwise stated</a:t>
            </a:r>
            <a:r>
              <a:rPr lang="en-US" sz="2800" i="1" dirty="0"/>
              <a:t>, be deemed consent to such arbitration to the exclusion of any other remedy.”</a:t>
            </a:r>
          </a:p>
          <a:p>
            <a:pPr marL="0" indent="0">
              <a:buNone/>
            </a:pPr>
            <a:endParaRPr lang="en-US" sz="2800" dirty="0"/>
          </a:p>
          <a:p>
            <a:pPr>
              <a:buFont typeface="Arial" panose="020B0604020202020204" pitchFamily="34" charset="0"/>
              <a:buChar char="•"/>
            </a:pPr>
            <a:r>
              <a:rPr lang="en-US" sz="2800" u="sng" dirty="0"/>
              <a:t>Question</a:t>
            </a:r>
            <a:r>
              <a:rPr lang="en-US" sz="2800" dirty="0"/>
              <a:t>: Can there be Conciliation alongside ICSID Arbitration? </a:t>
            </a:r>
          </a:p>
          <a:p>
            <a:pPr lvl="1">
              <a:buFont typeface="Courier New" panose="02070309020205020404" pitchFamily="49" charset="0"/>
              <a:buChar char="o"/>
            </a:pPr>
            <a:r>
              <a:rPr lang="en-US" sz="2400" u="sng" dirty="0"/>
              <a:t>Answer</a:t>
            </a:r>
            <a:r>
              <a:rPr lang="en-US" sz="2400" dirty="0"/>
              <a:t>: Yes. Parties may pursue ICSID Conciliation once an ICSID arbitration proceeding has </a:t>
            </a:r>
            <a:r>
              <a:rPr lang="en-US" sz="2400" dirty="0" smtClean="0"/>
              <a:t>commenced</a:t>
            </a:r>
            <a:endParaRPr lang="en-US" sz="2400" dirty="0"/>
          </a:p>
          <a:p>
            <a:pPr marL="0" indent="0">
              <a:buNone/>
            </a:pPr>
            <a:endParaRPr lang="en-US" sz="2800" dirty="0"/>
          </a:p>
        </p:txBody>
      </p:sp>
      <p:sp>
        <p:nvSpPr>
          <p:cNvPr id="4" name="Footer Placeholder 3"/>
          <p:cNvSpPr>
            <a:spLocks noGrp="1"/>
          </p:cNvSpPr>
          <p:nvPr>
            <p:ph type="ftr" sz="quarter" idx="11"/>
          </p:nvPr>
        </p:nvSpPr>
        <p:spPr>
          <a:xfrm>
            <a:off x="1929" y="6494724"/>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16</a:t>
            </a:fld>
            <a:endParaRPr lang="en-US" dirty="0"/>
          </a:p>
        </p:txBody>
      </p:sp>
    </p:spTree>
    <p:extLst>
      <p:ext uri="{BB962C8B-B14F-4D97-AF65-F5344CB8AC3E}">
        <p14:creationId xmlns:p14="http://schemas.microsoft.com/office/powerpoint/2010/main" val="2784829624"/>
      </p:ext>
    </p:extLst>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405" y="566195"/>
            <a:ext cx="8229600" cy="1143000"/>
          </a:xfrm>
        </p:spPr>
        <p:txBody>
          <a:bodyPr>
            <a:normAutofit fontScale="90000"/>
          </a:bodyPr>
          <a:lstStyle/>
          <a:p>
            <a:r>
              <a:rPr lang="en-US" dirty="0" smtClean="0"/>
              <a:t>Big Picture: </a:t>
            </a:r>
            <a:br>
              <a:rPr lang="en-US" dirty="0" smtClean="0"/>
            </a:br>
            <a:r>
              <a:rPr lang="en-US" dirty="0" smtClean="0"/>
              <a:t>Settlement Rates in </a:t>
            </a:r>
            <a:r>
              <a:rPr lang="en-US" dirty="0" smtClean="0"/>
              <a:t>ICSID </a:t>
            </a:r>
            <a:r>
              <a:rPr lang="en-US" dirty="0" smtClean="0"/>
              <a:t>Arbitration</a:t>
            </a:r>
            <a:endParaRPr lang="en-US" dirty="0"/>
          </a:p>
        </p:txBody>
      </p:sp>
      <p:sp>
        <p:nvSpPr>
          <p:cNvPr id="4" name="Footer Placeholder 3"/>
          <p:cNvSpPr>
            <a:spLocks noGrp="1"/>
          </p:cNvSpPr>
          <p:nvPr>
            <p:ph type="ftr" sz="quarter" idx="11"/>
          </p:nvPr>
        </p:nvSpPr>
        <p:spPr>
          <a:xfrm>
            <a:off x="0" y="6492875"/>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17</a:t>
            </a:fld>
            <a:endParaRPr lang="en-US" dirty="0"/>
          </a:p>
        </p:txBody>
      </p:sp>
      <p:graphicFrame>
        <p:nvGraphicFramePr>
          <p:cNvPr id="7" name="Chart 6"/>
          <p:cNvGraphicFramePr/>
          <p:nvPr>
            <p:extLst>
              <p:ext uri="{D42A27DB-BD31-4B8C-83A1-F6EECF244321}">
                <p14:modId xmlns:p14="http://schemas.microsoft.com/office/powerpoint/2010/main" val="755058363"/>
              </p:ext>
            </p:extLst>
          </p:nvPr>
        </p:nvGraphicFramePr>
        <p:xfrm>
          <a:off x="430155" y="1658958"/>
          <a:ext cx="8223849" cy="4611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1813334"/>
      </p:ext>
    </p:extLst>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5115"/>
            <a:ext cx="8229600" cy="1143000"/>
          </a:xfrm>
        </p:spPr>
        <p:txBody>
          <a:bodyPr/>
          <a:lstStyle/>
          <a:p>
            <a:r>
              <a:rPr lang="en-US" dirty="0"/>
              <a:t>ICSID and Mediation</a:t>
            </a:r>
          </a:p>
        </p:txBody>
      </p:sp>
      <p:sp>
        <p:nvSpPr>
          <p:cNvPr id="3" name="Content Placeholder 2"/>
          <p:cNvSpPr>
            <a:spLocks noGrp="1"/>
          </p:cNvSpPr>
          <p:nvPr>
            <p:ph idx="1"/>
          </p:nvPr>
        </p:nvSpPr>
        <p:spPr>
          <a:xfrm>
            <a:off x="457200" y="1447800"/>
            <a:ext cx="8225742" cy="4908550"/>
          </a:xfrm>
        </p:spPr>
        <p:txBody>
          <a:bodyPr>
            <a:normAutofit/>
          </a:bodyPr>
          <a:lstStyle/>
          <a:p>
            <a:pPr marL="342900" lvl="1" indent="-342900">
              <a:spcBef>
                <a:spcPts val="600"/>
              </a:spcBef>
              <a:spcAft>
                <a:spcPts val="600"/>
              </a:spcAft>
              <a:buFont typeface="Arial" charset="0"/>
              <a:buChar char="•"/>
            </a:pPr>
            <a:r>
              <a:rPr lang="en-US" sz="2400" dirty="0"/>
              <a:t>ICSID offers </a:t>
            </a:r>
            <a:r>
              <a:rPr lang="en-US" sz="2400" dirty="0" smtClean="0"/>
              <a:t>support to/stands ready to administer investor-State mediations:</a:t>
            </a:r>
            <a:endParaRPr lang="en-US" sz="2400" dirty="0"/>
          </a:p>
          <a:p>
            <a:pPr marL="857250" lvl="2" indent="-457200">
              <a:buFont typeface="Courier New" panose="02070309020205020404" pitchFamily="49" charset="0"/>
              <a:buChar char="o"/>
            </a:pPr>
            <a:r>
              <a:rPr lang="en-US" sz="2200" dirty="0"/>
              <a:t>Offers facilities</a:t>
            </a:r>
          </a:p>
          <a:p>
            <a:pPr marL="857250" lvl="2" indent="-457200">
              <a:buFont typeface="Courier New" panose="02070309020205020404" pitchFamily="49" charset="0"/>
              <a:buChar char="o"/>
            </a:pPr>
            <a:r>
              <a:rPr lang="en-US" sz="2200" dirty="0"/>
              <a:t>Provides expert support from its staff</a:t>
            </a:r>
          </a:p>
          <a:p>
            <a:pPr marL="857250" lvl="2" indent="-457200">
              <a:buFont typeface="Courier New" panose="02070309020205020404" pitchFamily="49" charset="0"/>
              <a:buChar char="o"/>
            </a:pPr>
            <a:r>
              <a:rPr lang="en-US" sz="2200" dirty="0"/>
              <a:t>Financial administration</a:t>
            </a:r>
          </a:p>
          <a:p>
            <a:pPr marL="342900" lvl="1" indent="-342900">
              <a:spcBef>
                <a:spcPts val="600"/>
              </a:spcBef>
              <a:spcAft>
                <a:spcPts val="600"/>
              </a:spcAft>
              <a:buFont typeface="Arial" charset="0"/>
              <a:buChar char="•"/>
            </a:pPr>
            <a:endParaRPr lang="en-US" sz="2400" dirty="0" smtClean="0"/>
          </a:p>
          <a:p>
            <a:pPr marL="342900" lvl="2" indent="-342900">
              <a:spcBef>
                <a:spcPts val="600"/>
              </a:spcBef>
              <a:spcAft>
                <a:spcPts val="600"/>
              </a:spcAft>
              <a:buFont typeface="Arial" panose="020B0604020202020204" pitchFamily="34" charset="0"/>
              <a:buChar char="•"/>
            </a:pPr>
            <a:r>
              <a:rPr lang="en-US" dirty="0" smtClean="0"/>
              <a:t>Training </a:t>
            </a:r>
            <a:r>
              <a:rPr lang="en-US" dirty="0"/>
              <a:t>Course for mediators &amp; government officials</a:t>
            </a:r>
          </a:p>
          <a:p>
            <a:pPr marL="800100" lvl="3" indent="-342900">
              <a:buFont typeface="Courier New" panose="02070309020205020404" pitchFamily="49" charset="0"/>
              <a:buChar char="o"/>
            </a:pPr>
            <a:r>
              <a:rPr lang="en-US" sz="2200" dirty="0"/>
              <a:t>Washington, D.C., June 12-14, 2017</a:t>
            </a:r>
          </a:p>
          <a:p>
            <a:pPr marL="342900" lvl="2" indent="-342900">
              <a:spcBef>
                <a:spcPts val="600"/>
              </a:spcBef>
              <a:spcAft>
                <a:spcPts val="600"/>
              </a:spcAft>
              <a:buFont typeface="Arial" panose="020B0604020202020204" pitchFamily="34" charset="0"/>
              <a:buChar char="•"/>
            </a:pPr>
            <a:endParaRPr lang="en-US" dirty="0" smtClean="0"/>
          </a:p>
          <a:p>
            <a:pPr marL="342900" lvl="2" indent="-342900">
              <a:spcBef>
                <a:spcPts val="600"/>
              </a:spcBef>
              <a:spcAft>
                <a:spcPts val="600"/>
              </a:spcAft>
              <a:buFont typeface="Arial" panose="020B0604020202020204" pitchFamily="34" charset="0"/>
              <a:buChar char="•"/>
            </a:pPr>
            <a:r>
              <a:rPr lang="en-US" dirty="0" smtClean="0"/>
              <a:t>Investor-State Mediation included in the Introduction to ICSID Procedure Course</a:t>
            </a:r>
            <a:endParaRPr lang="en-US" dirty="0"/>
          </a:p>
        </p:txBody>
      </p:sp>
      <p:sp>
        <p:nvSpPr>
          <p:cNvPr id="4" name="Footer Placeholder 3"/>
          <p:cNvSpPr>
            <a:spLocks noGrp="1"/>
          </p:cNvSpPr>
          <p:nvPr>
            <p:ph type="ftr" sz="quarter" idx="11"/>
          </p:nvPr>
        </p:nvSpPr>
        <p:spPr>
          <a:xfrm>
            <a:off x="5644" y="6482292"/>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18</a:t>
            </a:fld>
            <a:endParaRPr lang="en-US" dirty="0"/>
          </a:p>
        </p:txBody>
      </p:sp>
    </p:spTree>
    <p:extLst>
      <p:ext uri="{BB962C8B-B14F-4D97-AF65-F5344CB8AC3E}">
        <p14:creationId xmlns:p14="http://schemas.microsoft.com/office/powerpoint/2010/main" val="1929220885"/>
      </p:ext>
    </p:extLst>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5115"/>
            <a:ext cx="8229600" cy="1143000"/>
          </a:xfrm>
        </p:spPr>
        <p:txBody>
          <a:bodyPr/>
          <a:lstStyle/>
          <a:p>
            <a:r>
              <a:rPr lang="en-US" dirty="0"/>
              <a:t>ICSID and Mediation</a:t>
            </a:r>
          </a:p>
        </p:txBody>
      </p:sp>
      <p:sp>
        <p:nvSpPr>
          <p:cNvPr id="3" name="Content Placeholder 2"/>
          <p:cNvSpPr>
            <a:spLocks noGrp="1"/>
          </p:cNvSpPr>
          <p:nvPr>
            <p:ph idx="1"/>
          </p:nvPr>
        </p:nvSpPr>
        <p:spPr>
          <a:xfrm>
            <a:off x="457200" y="1447800"/>
            <a:ext cx="8225742" cy="4908550"/>
          </a:xfrm>
        </p:spPr>
        <p:txBody>
          <a:bodyPr>
            <a:noAutofit/>
          </a:bodyPr>
          <a:lstStyle/>
          <a:p>
            <a:pPr marL="342900" lvl="2" indent="-342900">
              <a:buFont typeface="Arial" panose="020B0604020202020204" pitchFamily="34" charset="0"/>
              <a:buChar char="•"/>
            </a:pPr>
            <a:r>
              <a:rPr lang="en-US" dirty="0"/>
              <a:t>ICSID part of IMI task force on Investor-State Mediation </a:t>
            </a:r>
          </a:p>
          <a:p>
            <a:pPr marL="342900" lvl="2" indent="-342900">
              <a:buFont typeface="Arial" panose="020B0604020202020204" pitchFamily="34" charset="0"/>
              <a:buChar char="•"/>
            </a:pPr>
            <a:endParaRPr lang="en-US" dirty="0" smtClean="0"/>
          </a:p>
          <a:p>
            <a:pPr marL="342900" lvl="2" indent="-342900">
              <a:buFont typeface="Arial" panose="020B0604020202020204" pitchFamily="34" charset="0"/>
              <a:buChar char="•"/>
            </a:pPr>
            <a:r>
              <a:rPr lang="en-US" smtClean="0"/>
              <a:t>ICSID </a:t>
            </a:r>
            <a:r>
              <a:rPr lang="en-US" dirty="0"/>
              <a:t>provides platform for intellectual discourse on mediation:</a:t>
            </a:r>
          </a:p>
          <a:p>
            <a:pPr marL="800100" lvl="3" indent="-342900">
              <a:buFont typeface="Courier New" panose="02070309020205020404" pitchFamily="49" charset="0"/>
              <a:buChar char="o"/>
            </a:pPr>
            <a:r>
              <a:rPr lang="en-US" dirty="0"/>
              <a:t>Issue of </a:t>
            </a:r>
            <a:r>
              <a:rPr lang="en-US" i="1" dirty="0"/>
              <a:t>ICSID Review-FILJ </a:t>
            </a:r>
            <a:r>
              <a:rPr lang="en-US" dirty="0"/>
              <a:t>dedicated to investor-State mediation </a:t>
            </a:r>
          </a:p>
          <a:p>
            <a:pPr>
              <a:buFont typeface="Arial" panose="020B0604020202020204" pitchFamily="34" charset="0"/>
              <a:buChar char="•"/>
            </a:pPr>
            <a:endParaRPr lang="en-US" sz="2400" dirty="0" smtClean="0"/>
          </a:p>
          <a:p>
            <a:pPr>
              <a:buFont typeface="Arial" panose="020B0604020202020204" pitchFamily="34" charset="0"/>
              <a:buChar char="•"/>
            </a:pPr>
            <a:r>
              <a:rPr lang="en-US" sz="2400" dirty="0" smtClean="0"/>
              <a:t>Reviewing framework of ICSID dispute settlement to (Rule amendment process)</a:t>
            </a:r>
            <a:endParaRPr lang="en-US" sz="2400" dirty="0"/>
          </a:p>
        </p:txBody>
      </p:sp>
      <p:sp>
        <p:nvSpPr>
          <p:cNvPr id="4" name="Footer Placeholder 3"/>
          <p:cNvSpPr>
            <a:spLocks noGrp="1"/>
          </p:cNvSpPr>
          <p:nvPr>
            <p:ph type="ftr" sz="quarter" idx="11"/>
          </p:nvPr>
        </p:nvSpPr>
        <p:spPr>
          <a:xfrm>
            <a:off x="5644" y="6482292"/>
            <a:ext cx="5105400" cy="365125"/>
          </a:xfrm>
        </p:spPr>
        <p:txBody>
          <a:bodyPr/>
          <a:lstStyle/>
          <a:p>
            <a:r>
              <a:rPr lang="en-US" dirty="0"/>
              <a:t>© 2017 by International Centre for Settlement of Investment Disputes.   </a:t>
            </a:r>
          </a:p>
          <a:p>
            <a:r>
              <a:rPr lang="en-US" dirty="0"/>
              <a:t>Content may be reproduced for educational use with acknowledgement. </a:t>
            </a:r>
          </a:p>
        </p:txBody>
      </p:sp>
      <p:sp>
        <p:nvSpPr>
          <p:cNvPr id="5" name="Slide Number Placeholder 4"/>
          <p:cNvSpPr>
            <a:spLocks noGrp="1"/>
          </p:cNvSpPr>
          <p:nvPr>
            <p:ph type="sldNum" sz="quarter" idx="12"/>
          </p:nvPr>
        </p:nvSpPr>
        <p:spPr/>
        <p:txBody>
          <a:bodyPr/>
          <a:lstStyle/>
          <a:p>
            <a:fld id="{F8E76D7A-6DED-42DF-854F-F257D362ECE6}" type="slidenum">
              <a:rPr lang="en-US" smtClean="0"/>
              <a:pPr/>
              <a:t>19</a:t>
            </a:fld>
            <a:endParaRPr lang="en-US" dirty="0"/>
          </a:p>
        </p:txBody>
      </p:sp>
    </p:spTree>
    <p:extLst>
      <p:ext uri="{BB962C8B-B14F-4D97-AF65-F5344CB8AC3E}">
        <p14:creationId xmlns:p14="http://schemas.microsoft.com/office/powerpoint/2010/main" val="1434002847"/>
      </p:ext>
    </p:extLst>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158" y="1676400"/>
            <a:ext cx="8229600" cy="3276600"/>
          </a:xfrm>
        </p:spPr>
        <p:txBody>
          <a:bodyPr>
            <a:normAutofit fontScale="90000"/>
          </a:bodyPr>
          <a:lstStyle/>
          <a:p>
            <a:r>
              <a:rPr lang="en-US" dirty="0"/>
              <a:t>ICSID </a:t>
            </a:r>
            <a:r>
              <a:rPr lang="en-US" b="0" dirty="0"/>
              <a:t/>
            </a:r>
            <a:br>
              <a:rPr lang="en-US" b="0" dirty="0"/>
            </a:br>
            <a:r>
              <a:rPr lang="en-US" b="0" dirty="0"/>
              <a:t>1818 H Street, NW</a:t>
            </a:r>
            <a:br>
              <a:rPr lang="en-US" b="0" dirty="0"/>
            </a:br>
            <a:r>
              <a:rPr lang="en-US" b="0" dirty="0"/>
              <a:t>Washington, DC 20433</a:t>
            </a:r>
            <a:br>
              <a:rPr lang="en-US" b="0" dirty="0"/>
            </a:br>
            <a:r>
              <a:rPr lang="en-US" b="0" dirty="0"/>
              <a:t>Tel: (202) 458-1534</a:t>
            </a:r>
            <a:br>
              <a:rPr lang="en-US" b="0" dirty="0"/>
            </a:br>
            <a:r>
              <a:rPr lang="en-US" b="0" dirty="0"/>
              <a:t>Fax: (202) 522-2615</a:t>
            </a:r>
            <a:br>
              <a:rPr lang="en-US" b="0" dirty="0"/>
            </a:br>
            <a:r>
              <a:rPr lang="en-US" b="0" dirty="0"/>
              <a:t>Email: </a:t>
            </a:r>
            <a:r>
              <a:rPr lang="en-US" b="0" dirty="0">
                <a:hlinkClick r:id="rId3"/>
              </a:rPr>
              <a:t>icsidsecretariat@worldbank.org</a:t>
            </a:r>
            <a:r>
              <a:rPr lang="en-US" b="0" dirty="0"/>
              <a:t> </a:t>
            </a:r>
            <a:br>
              <a:rPr lang="en-US" b="0" dirty="0"/>
            </a:br>
            <a:r>
              <a:rPr lang="en-US" b="0" dirty="0">
                <a:hlinkClick r:id="rId4"/>
              </a:rPr>
              <a:t>https://icsid.worldbank.org</a:t>
            </a:r>
            <a:r>
              <a:rPr lang="en-US" b="0" dirty="0"/>
              <a:t> </a:t>
            </a:r>
          </a:p>
        </p:txBody>
      </p:sp>
      <p:sp>
        <p:nvSpPr>
          <p:cNvPr id="4" name="Slide Number Placeholder 3"/>
          <p:cNvSpPr>
            <a:spLocks noGrp="1"/>
          </p:cNvSpPr>
          <p:nvPr>
            <p:ph type="sldNum" sz="quarter" idx="12"/>
          </p:nvPr>
        </p:nvSpPr>
        <p:spPr/>
        <p:txBody>
          <a:bodyPr/>
          <a:lstStyle/>
          <a:p>
            <a:fld id="{F8E76D7A-6DED-42DF-854F-F257D362ECE6}" type="slidenum">
              <a:rPr lang="en-US" smtClean="0"/>
              <a:pPr/>
              <a:t>20</a:t>
            </a:fld>
            <a:endParaRPr lang="en-US" dirty="0"/>
          </a:p>
        </p:txBody>
      </p:sp>
      <p:sp>
        <p:nvSpPr>
          <p:cNvPr id="3" name="Footer Placeholder 2"/>
          <p:cNvSpPr>
            <a:spLocks noGrp="1"/>
          </p:cNvSpPr>
          <p:nvPr>
            <p:ph type="ftr" sz="quarter" idx="11"/>
          </p:nvPr>
        </p:nvSpPr>
        <p:spPr>
          <a:xfrm>
            <a:off x="0" y="6492875"/>
            <a:ext cx="3733800" cy="365125"/>
          </a:xfrm>
        </p:spPr>
        <p:txBody>
          <a:bodyPr/>
          <a:lstStyle/>
          <a:p>
            <a:r>
              <a:rPr lang="en-US" dirty="0"/>
              <a:t>© 2017 by International Centre for Settlement of Investment Disputes.    Content may be reproduced for educational use with acknowledgement. </a:t>
            </a:r>
          </a:p>
        </p:txBody>
      </p:sp>
    </p:spTree>
    <p:extLst>
      <p:ext uri="{BB962C8B-B14F-4D97-AF65-F5344CB8AC3E}">
        <p14:creationId xmlns:p14="http://schemas.microsoft.com/office/powerpoint/2010/main" val="468920111"/>
      </p:ext>
    </p:extLst>
  </p:cSld>
  <p:clrMapOvr>
    <a:masterClrMapping/>
  </p:clrMapOvr>
  <p:transition>
    <p:zoom/>
  </p:transition>
</p:sld>
</file>

<file path=ppt/theme/theme1.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Leelawadee"/>
        <a:ea typeface=""/>
        <a:cs typeface=""/>
      </a:majorFont>
      <a:minorFont>
        <a:latin typeface="Leelawade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9525">
          <a:tailEnd type="arrow"/>
        </a:ln>
      </a:spPr>
      <a:bodyPr/>
      <a:lstStyle/>
      <a:style>
        <a:lnRef idx="2">
          <a:schemeClr val="accent1"/>
        </a:lnRef>
        <a:fillRef idx="0">
          <a:schemeClr val="accent1"/>
        </a:fillRef>
        <a:effectRef idx="1">
          <a:schemeClr val="accent1"/>
        </a:effectRef>
        <a:fontRef idx="minor">
          <a:schemeClr val="tx1"/>
        </a:fontRef>
      </a:style>
    </a:lnDef>
    <a:txDef>
      <a:spPr>
        <a:noFill/>
        <a:ln>
          <a:solidFill>
            <a:schemeClr val="tx1"/>
          </a:solidFill>
        </a:ln>
      </a:spPr>
      <a:bodyPr wrap="square" rtlCol="0">
        <a:spAutoFit/>
      </a:bodyPr>
      <a:lstStyle>
        <a:defPPr>
          <a:defRPr dirty="0"/>
        </a:defPPr>
      </a:lstStyle>
    </a:txDef>
  </a:objectDefaults>
  <a:extraClrSchemeLst/>
</a:theme>
</file>

<file path=ppt/theme/theme3.xml><?xml version="1.0" encoding="utf-8"?>
<a:theme xmlns:a="http://schemas.openxmlformats.org/drawingml/2006/main" name="2_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Leelawadee"/>
        <a:ea typeface=""/>
        <a:cs typeface=""/>
      </a:majorFont>
      <a:minorFont>
        <a:latin typeface="Leelawade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Leelawadee"/>
        <a:ea typeface=""/>
        <a:cs typeface=""/>
      </a:majorFont>
      <a:minorFont>
        <a:latin typeface="Leelawade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Leelawadee"/>
        <a:ea typeface=""/>
        <a:cs typeface=""/>
      </a:majorFont>
      <a:minorFont>
        <a:latin typeface="Leelawade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9525">
          <a:tailEnd type="arrow"/>
        </a:ln>
      </a:spPr>
      <a:bodyPr/>
      <a:lstStyle/>
      <a:style>
        <a:lnRef idx="2">
          <a:schemeClr val="accent1"/>
        </a:lnRef>
        <a:fillRef idx="0">
          <a:schemeClr val="accent1"/>
        </a:fillRef>
        <a:effectRef idx="1">
          <a:schemeClr val="accent1"/>
        </a:effectRef>
        <a:fontRef idx="minor">
          <a:schemeClr val="tx1"/>
        </a:fontRef>
      </a:style>
    </a:lnDef>
    <a:txDef>
      <a:spPr>
        <a:noFill/>
        <a:ln>
          <a:solidFill>
            <a:schemeClr val="tx1"/>
          </a:solidFill>
        </a:ln>
      </a:spPr>
      <a:bodyPr wrap="square" rtlCol="0">
        <a:spAutoFit/>
      </a:bodyPr>
      <a:lstStyle>
        <a:defPPr>
          <a:defRPr dirty="0"/>
        </a:defPPr>
      </a:lst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Template>
  <TotalTime>41643</TotalTime>
  <Words>1314</Words>
  <Application>Microsoft Office PowerPoint</Application>
  <PresentationFormat>On-screen Show (4:3)</PresentationFormat>
  <Paragraphs>191</Paragraphs>
  <Slides>20</Slides>
  <Notes>10</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20</vt:i4>
      </vt:variant>
    </vt:vector>
  </HeadingPairs>
  <TitlesOfParts>
    <vt:vector size="31" baseType="lpstr">
      <vt:lpstr>Arial</vt:lpstr>
      <vt:lpstr>Calibri</vt:lpstr>
      <vt:lpstr>Courier New</vt:lpstr>
      <vt:lpstr>Leelawadee</vt:lpstr>
      <vt:lpstr>Times New Roman</vt:lpstr>
      <vt:lpstr>Theme2</vt:lpstr>
      <vt:lpstr>1_Theme2</vt:lpstr>
      <vt:lpstr>2_Theme2</vt:lpstr>
      <vt:lpstr>3_Theme2</vt:lpstr>
      <vt:lpstr>4_Theme2</vt:lpstr>
      <vt:lpstr>5_Theme2</vt:lpstr>
      <vt:lpstr>   ICSID Conciliation  </vt:lpstr>
      <vt:lpstr>ICSID – Who are we and what do we do?</vt:lpstr>
      <vt:lpstr>ICSID Services &amp; Rules</vt:lpstr>
      <vt:lpstr>ICSID Conciliation in the ECT</vt:lpstr>
      <vt:lpstr>ICSID Convention Conciliation</vt:lpstr>
      <vt:lpstr>ICSID Conciliation &amp; ICSID Arbitration –  Similarities</vt:lpstr>
      <vt:lpstr>ICSID Conciliation &amp; ICSID Arbitration –  Differences</vt:lpstr>
      <vt:lpstr>Conduct of an ICSID Conciliation</vt:lpstr>
      <vt:lpstr>Report of the Conciliation Commission</vt:lpstr>
      <vt:lpstr>Conciliation – Empirical Data</vt:lpstr>
      <vt:lpstr>Conciliation Proceedings under the ICSID Convention and Additional Facility - Outcomes</vt:lpstr>
      <vt:lpstr>Conciliation Proceedings under the ICSID Convention and Additional Facility - Outcomes</vt:lpstr>
      <vt:lpstr>Big Picture:  Settlement of Investment Disputes</vt:lpstr>
      <vt:lpstr>Amicable Settlement &amp; Arbitration  Big Picture &amp; Practical Examples</vt:lpstr>
      <vt:lpstr>ICSID Conciliation &amp; Arbitration of the Same Dispute</vt:lpstr>
      <vt:lpstr>ICSID Convention, Article 26</vt:lpstr>
      <vt:lpstr>Big Picture:  Settlement Rates in ICSID Arbitration</vt:lpstr>
      <vt:lpstr>ICSID and Mediation</vt:lpstr>
      <vt:lpstr>ICSID and Mediation</vt:lpstr>
      <vt:lpstr>ICSID  1818 H Street, NW Washington, DC 20433 Tel: (202) 458-1534 Fax: (202) 522-2615 Email: icsidsecretariat@worldbank.org  https://icsid.worldbank.org </vt:lpstr>
    </vt:vector>
  </TitlesOfParts>
  <Company>The World Bank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wb237884</dc:creator>
  <cp:lastModifiedBy>Frauke Nitschke</cp:lastModifiedBy>
  <cp:revision>2602</cp:revision>
  <cp:lastPrinted>2017-04-20T18:56:00Z</cp:lastPrinted>
  <dcterms:created xsi:type="dcterms:W3CDTF">2010-06-03T00:19:48Z</dcterms:created>
  <dcterms:modified xsi:type="dcterms:W3CDTF">2017-05-11T11:42:43Z</dcterms:modified>
</cp:coreProperties>
</file>