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7" r:id="rId14"/>
    <p:sldId id="269" r:id="rId15"/>
    <p:sldId id="270"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0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9FBBC75-860E-42B8-BB14-A9F28609767C}" type="datetimeFigureOut">
              <a:rPr lang="en-GB" smtClean="0"/>
              <a:t>09/05/2017</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4F53CD2-F352-476D-A33D-0A04A01E6D05}" type="slidenum">
              <a:rPr lang="en-GB" smtClean="0"/>
              <a:t>‹#›</a:t>
            </a:fld>
            <a:endParaRPr lang="en-GB"/>
          </a:p>
        </p:txBody>
      </p:sp>
    </p:spTree>
    <p:extLst>
      <p:ext uri="{BB962C8B-B14F-4D97-AF65-F5344CB8AC3E}">
        <p14:creationId xmlns:p14="http://schemas.microsoft.com/office/powerpoint/2010/main" val="1767991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GB" altLang="en-GB" dirty="0" smtClean="0"/>
              <a:t>The mediator will introduce him / herself and ensure that his / her role is understood.</a:t>
            </a:r>
          </a:p>
          <a:p>
            <a:pPr eaLnBrk="1" hangingPunct="1"/>
            <a:endParaRPr lang="en-GB" altLang="en-GB" dirty="0" smtClean="0"/>
          </a:p>
          <a:p>
            <a:pPr eaLnBrk="1" hangingPunct="1"/>
            <a:r>
              <a:rPr lang="en-GB" altLang="en-GB" dirty="0" smtClean="0"/>
              <a:t>Ground rules will be set, re-enforcing the voluntary and confidential nature of the mediation and setting out the planned agenda for the day.</a:t>
            </a:r>
          </a:p>
          <a:p>
            <a:pPr eaLnBrk="1" hangingPunct="1"/>
            <a:endParaRPr lang="en-GB" altLang="en-GB" dirty="0" smtClean="0"/>
          </a:p>
          <a:p>
            <a:pPr eaLnBrk="1" hangingPunct="1"/>
            <a:r>
              <a:rPr lang="en-GB" altLang="en-GB" dirty="0" smtClean="0"/>
              <a:t>The parties opening statements are an important beginning for the mediation, enabling them to inform the other side of their case with full feeling.  It is often the first chance that the parties will have had to put their case to the other party face to face, and similarly the first opportunity to hear the other party put their case. </a:t>
            </a:r>
          </a:p>
          <a:p>
            <a:endParaRPr lang="en-GB" dirty="0"/>
          </a:p>
        </p:txBody>
      </p:sp>
      <p:sp>
        <p:nvSpPr>
          <p:cNvPr id="4" name="Slide Number Placeholder 3"/>
          <p:cNvSpPr>
            <a:spLocks noGrp="1"/>
          </p:cNvSpPr>
          <p:nvPr>
            <p:ph type="sldNum" sz="quarter" idx="10"/>
          </p:nvPr>
        </p:nvSpPr>
        <p:spPr/>
        <p:txBody>
          <a:bodyPr/>
          <a:lstStyle/>
          <a:p>
            <a:fld id="{44F53CD2-F352-476D-A33D-0A04A01E6D05}" type="slidenum">
              <a:rPr lang="en-GB" smtClean="0"/>
              <a:t>5</a:t>
            </a:fld>
            <a:endParaRPr lang="en-GB"/>
          </a:p>
        </p:txBody>
      </p:sp>
    </p:spTree>
    <p:extLst>
      <p:ext uri="{BB962C8B-B14F-4D97-AF65-F5344CB8AC3E}">
        <p14:creationId xmlns:p14="http://schemas.microsoft.com/office/powerpoint/2010/main" val="8314076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84B6CE77-E4FC-4341-8B9F-636D05F9D03F}" type="datetimeFigureOut">
              <a:rPr lang="en-GB" smtClean="0"/>
              <a:t>09/05/2017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15525905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B6CE77-E4FC-4341-8B9F-636D05F9D03F}" type="datetimeFigureOut">
              <a:rPr lang="en-GB" smtClean="0"/>
              <a:t>09/05/2017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11155117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4B6CE77-E4FC-4341-8B9F-636D05F9D03F}" type="datetimeFigureOut">
              <a:rPr lang="en-GB" smtClean="0"/>
              <a:t>09/05/2017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651254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84B6CE77-E4FC-4341-8B9F-636D05F9D03F}" type="datetimeFigureOut">
              <a:rPr lang="en-GB" smtClean="0"/>
              <a:t>09/05/2017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11461856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84B6CE77-E4FC-4341-8B9F-636D05F9D03F}" type="datetimeFigureOut">
              <a:rPr lang="en-GB" smtClean="0"/>
              <a:t>09/05/2017</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1335576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84B6CE77-E4FC-4341-8B9F-636D05F9D03F}" type="datetimeFigureOut">
              <a:rPr lang="en-GB" smtClean="0"/>
              <a:t>09/05/2017</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860518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B6CE77-E4FC-4341-8B9F-636D05F9D03F}" type="datetimeFigureOut">
              <a:rPr lang="en-GB" smtClean="0"/>
              <a:t>09/05/2017</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193350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B6CE77-E4FC-4341-8B9F-636D05F9D03F}" type="datetimeFigureOut">
              <a:rPr lang="en-GB" smtClean="0"/>
              <a:t>09/05/2017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16500742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4B6CE77-E4FC-4341-8B9F-636D05F9D03F}" type="datetimeFigureOut">
              <a:rPr lang="en-GB" smtClean="0"/>
              <a:t>09/05/2017</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41774776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B6CE77-E4FC-4341-8B9F-636D05F9D03F}" type="datetimeFigureOut">
              <a:rPr lang="en-GB" smtClean="0"/>
              <a:t>09/05/2017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38607880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84B6CE77-E4FC-4341-8B9F-636D05F9D03F}" type="datetimeFigureOut">
              <a:rPr lang="en-GB" smtClean="0"/>
              <a:t>09/05/2017</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94389A97-F1B6-4DB0-ACD2-5FD34D711B83}" type="slidenum">
              <a:rPr lang="en-GB" smtClean="0"/>
              <a:t>‹#›</a:t>
            </a:fld>
            <a:endParaRPr lang="en-GB"/>
          </a:p>
        </p:txBody>
      </p:sp>
    </p:spTree>
    <p:extLst>
      <p:ext uri="{BB962C8B-B14F-4D97-AF65-F5344CB8AC3E}">
        <p14:creationId xmlns:p14="http://schemas.microsoft.com/office/powerpoint/2010/main" val="25643804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B6CE77-E4FC-4341-8B9F-636D05F9D03F}" type="datetimeFigureOut">
              <a:rPr lang="en-GB" smtClean="0"/>
              <a:t>09/05/2017</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4389A97-F1B6-4DB0-ACD2-5FD34D711B83}" type="slidenum">
              <a:rPr lang="en-GB" smtClean="0"/>
              <a:t>‹#›</a:t>
            </a:fld>
            <a:endParaRPr lang="en-GB"/>
          </a:p>
        </p:txBody>
      </p:sp>
    </p:spTree>
    <p:extLst>
      <p:ext uri="{BB962C8B-B14F-4D97-AF65-F5344CB8AC3E}">
        <p14:creationId xmlns:p14="http://schemas.microsoft.com/office/powerpoint/2010/main" val="22589489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jpeg"/><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clrChange>
              <a:clrFrom>
                <a:srgbClr val="EEF3FA"/>
              </a:clrFrom>
              <a:clrTo>
                <a:srgbClr val="EEF3FA">
                  <a:alpha val="0"/>
                </a:srgbClr>
              </a:clrTo>
            </a:clrChange>
            <a:extLst>
              <a:ext uri="{28A0092B-C50C-407E-A947-70E740481C1C}">
                <a14:useLocalDpi xmlns:a14="http://schemas.microsoft.com/office/drawing/2010/main" val="0"/>
              </a:ext>
            </a:extLst>
          </a:blip>
          <a:srcRect/>
          <a:stretch>
            <a:fillRect/>
          </a:stretch>
        </p:blipFill>
        <p:spPr bwMode="auto">
          <a:xfrm>
            <a:off x="1518145" y="1412776"/>
            <a:ext cx="6078191" cy="324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778679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2"/>
          <p:cNvSpPr txBox="1">
            <a:spLocks noChangeArrowheads="1"/>
          </p:cNvSpPr>
          <p:nvPr/>
        </p:nvSpPr>
        <p:spPr bwMode="auto">
          <a:xfrm>
            <a:off x="1464218" y="500785"/>
            <a:ext cx="7123113"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C000"/>
              </a:buClr>
              <a:buChar char="•"/>
              <a:defRPr sz="2000">
                <a:solidFill>
                  <a:srgbClr val="0070C0"/>
                </a:solidFill>
                <a:latin typeface="Humnst777 BT" pitchFamily="34" charset="0"/>
                <a:cs typeface="Segoe UI" pitchFamily="34" charset="0"/>
              </a:defRPr>
            </a:lvl1pPr>
            <a:lvl2pPr marL="742950" indent="-285750" eaLnBrk="0" hangingPunct="0">
              <a:spcBef>
                <a:spcPct val="20000"/>
              </a:spcBef>
              <a:buClr>
                <a:srgbClr val="FFC000"/>
              </a:buClr>
              <a:buChar char="•"/>
              <a:defRPr sz="2000">
                <a:solidFill>
                  <a:srgbClr val="0070C0"/>
                </a:solidFill>
                <a:latin typeface="Humnst777 BT" pitchFamily="34" charset="0"/>
                <a:cs typeface="Segoe UI" pitchFamily="34" charset="0"/>
              </a:defRPr>
            </a:lvl2pPr>
            <a:lvl3pPr marL="11430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3pPr>
            <a:lvl4pPr marL="16002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4pPr>
            <a:lvl5pPr marL="20574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5pPr>
            <a:lvl6pPr marL="25146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6pPr>
            <a:lvl7pPr marL="29718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7pPr>
            <a:lvl8pPr marL="34290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8pPr>
            <a:lvl9pPr marL="38862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9pPr>
          </a:lstStyle>
          <a:p>
            <a:pPr eaLnBrk="1" hangingPunct="1">
              <a:spcBef>
                <a:spcPct val="0"/>
              </a:spcBef>
              <a:buClrTx/>
              <a:buFontTx/>
              <a:buNone/>
            </a:pPr>
            <a:r>
              <a:rPr lang="en-GB" altLang="en-US" dirty="0">
                <a:solidFill>
                  <a:schemeClr val="bg1">
                    <a:lumMod val="65000"/>
                  </a:schemeClr>
                </a:solidFill>
                <a:cs typeface="Arial" pitchFamily="34" charset="0"/>
              </a:rPr>
              <a:t>CENTRE FOR EFFECTIVE DISPUTE RESOLUTION</a:t>
            </a:r>
          </a:p>
        </p:txBody>
      </p:sp>
      <p:sp>
        <p:nvSpPr>
          <p:cNvPr id="7" name="Text Box 3"/>
          <p:cNvSpPr txBox="1">
            <a:spLocks noChangeArrowheads="1"/>
          </p:cNvSpPr>
          <p:nvPr/>
        </p:nvSpPr>
        <p:spPr bwMode="auto">
          <a:xfrm>
            <a:off x="217656" y="1844824"/>
            <a:ext cx="8754018" cy="3662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8" tIns="45718" rIns="91438" bIns="45718">
            <a:spAutoFit/>
          </a:bodyPr>
          <a:lstStyle>
            <a:lvl1pPr marL="342900" indent="-342900" eaLnBrk="0" hangingPunct="0">
              <a:spcBef>
                <a:spcPct val="20000"/>
              </a:spcBef>
              <a:buClr>
                <a:srgbClr val="FFC000"/>
              </a:buClr>
              <a:buChar char="•"/>
              <a:defRPr sz="2000">
                <a:solidFill>
                  <a:srgbClr val="0070C0"/>
                </a:solidFill>
                <a:latin typeface="Humnst777 BT" pitchFamily="34" charset="0"/>
                <a:cs typeface="Segoe UI" pitchFamily="34" charset="0"/>
              </a:defRPr>
            </a:lvl1pPr>
            <a:lvl2pPr marL="742950" indent="-285750" eaLnBrk="0" hangingPunct="0">
              <a:spcBef>
                <a:spcPct val="20000"/>
              </a:spcBef>
              <a:buClr>
                <a:srgbClr val="FFC000"/>
              </a:buClr>
              <a:buChar char="•"/>
              <a:defRPr sz="2000">
                <a:solidFill>
                  <a:srgbClr val="0070C0"/>
                </a:solidFill>
                <a:latin typeface="Humnst777 BT" pitchFamily="34" charset="0"/>
                <a:cs typeface="Segoe UI" pitchFamily="34" charset="0"/>
              </a:defRPr>
            </a:lvl2pPr>
            <a:lvl3pPr marL="11430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3pPr>
            <a:lvl4pPr marL="16002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4pPr>
            <a:lvl5pPr marL="20574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5pPr>
            <a:lvl6pPr marL="25146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6pPr>
            <a:lvl7pPr marL="29718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7pPr>
            <a:lvl8pPr marL="34290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8pPr>
            <a:lvl9pPr marL="38862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9pPr>
          </a:lstStyle>
          <a:p>
            <a:pPr eaLnBrk="1" hangingPunct="1">
              <a:spcBef>
                <a:spcPct val="0"/>
              </a:spcBef>
              <a:buFontTx/>
              <a:buNone/>
            </a:pPr>
            <a:r>
              <a:rPr lang="en-GB" altLang="en-US" sz="2400" dirty="0"/>
              <a:t> </a:t>
            </a:r>
            <a:r>
              <a:rPr lang="en-GB" altLang="en-US" sz="3600" dirty="0" smtClean="0">
                <a:latin typeface="Open Sans"/>
              </a:rPr>
              <a:t>Seminar on Investment Mediation for Government Officials:</a:t>
            </a:r>
          </a:p>
          <a:p>
            <a:pPr eaLnBrk="1" hangingPunct="1">
              <a:spcBef>
                <a:spcPct val="0"/>
              </a:spcBef>
              <a:buFontTx/>
              <a:buNone/>
            </a:pPr>
            <a:endParaRPr lang="en-GB" altLang="en-US" sz="3600" dirty="0" smtClean="0">
              <a:latin typeface="Open Sans"/>
            </a:endParaRPr>
          </a:p>
          <a:p>
            <a:pPr eaLnBrk="1" hangingPunct="1">
              <a:spcBef>
                <a:spcPct val="0"/>
              </a:spcBef>
              <a:buFontTx/>
              <a:buNone/>
            </a:pPr>
            <a:r>
              <a:rPr lang="en-GB" altLang="en-US" sz="3600" dirty="0" smtClean="0">
                <a:latin typeface="Open Sans"/>
              </a:rPr>
              <a:t>The Conduct of Mediation</a:t>
            </a:r>
          </a:p>
          <a:p>
            <a:pPr eaLnBrk="1" hangingPunct="1">
              <a:spcBef>
                <a:spcPct val="0"/>
              </a:spcBef>
              <a:buFontTx/>
              <a:buNone/>
            </a:pPr>
            <a:endParaRPr lang="en-GB" altLang="en-US" sz="4800" b="1" dirty="0" smtClean="0">
              <a:latin typeface="Open Sans"/>
            </a:endParaRPr>
          </a:p>
          <a:p>
            <a:pPr algn="r" eaLnBrk="1" hangingPunct="1">
              <a:spcBef>
                <a:spcPct val="0"/>
              </a:spcBef>
              <a:buFontTx/>
              <a:buNone/>
            </a:pPr>
            <a:r>
              <a:rPr lang="en-GB" altLang="en-US" dirty="0" smtClean="0">
                <a:latin typeface="Open Sans"/>
              </a:rPr>
              <a:t>James South- Mediator and Director of Training,</a:t>
            </a:r>
          </a:p>
          <a:p>
            <a:pPr algn="r" eaLnBrk="1" hangingPunct="1">
              <a:spcBef>
                <a:spcPct val="0"/>
              </a:spcBef>
              <a:buFontTx/>
              <a:buNone/>
            </a:pPr>
            <a:r>
              <a:rPr lang="en-GB" altLang="en-US" dirty="0" smtClean="0">
                <a:latin typeface="Open Sans"/>
              </a:rPr>
              <a:t> Centre for Effective Dispute Resolution (CEDR) </a:t>
            </a:r>
            <a:endParaRPr lang="en-GB" altLang="en-US" dirty="0">
              <a:latin typeface="Open Sans"/>
            </a:endParaRPr>
          </a:p>
        </p:txBody>
      </p:sp>
      <p:pic>
        <p:nvPicPr>
          <p:cNvPr id="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AutoShape 2" descr="Image result for Energy charter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3" name="AutoShape 4" descr="http://www.energycharter.org/fileadmin/ImagesMedia/ECSLogoi.svg"/>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2053" name="Picture 5"/>
          <p:cNvPicPr>
            <a:picLocks noChangeAspect="1" noChangeArrowheads="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0434645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00200" y="1518692"/>
            <a:ext cx="6172200" cy="4800600"/>
            <a:chOff x="1758808" y="1291570"/>
            <a:chExt cx="6172200" cy="4800600"/>
          </a:xfrm>
        </p:grpSpPr>
        <p:grpSp>
          <p:nvGrpSpPr>
            <p:cNvPr id="5" name="Group 4"/>
            <p:cNvGrpSpPr/>
            <p:nvPr/>
          </p:nvGrpSpPr>
          <p:grpSpPr>
            <a:xfrm>
              <a:off x="1758808" y="1291570"/>
              <a:ext cx="6172200" cy="4800600"/>
              <a:chOff x="2438400" y="1790700"/>
              <a:chExt cx="6172200" cy="4800600"/>
            </a:xfrm>
          </p:grpSpPr>
          <p:sp>
            <p:nvSpPr>
              <p:cNvPr id="7" name="Oval 5"/>
              <p:cNvSpPr>
                <a:spLocks noChangeArrowheads="1"/>
              </p:cNvSpPr>
              <p:nvPr/>
            </p:nvSpPr>
            <p:spPr bwMode="auto">
              <a:xfrm>
                <a:off x="2438400" y="17907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8" name="Oval 6"/>
              <p:cNvSpPr>
                <a:spLocks noChangeArrowheads="1"/>
              </p:cNvSpPr>
              <p:nvPr/>
            </p:nvSpPr>
            <p:spPr bwMode="auto">
              <a:xfrm>
                <a:off x="2438400" y="36576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9" name="Oval 7"/>
              <p:cNvSpPr>
                <a:spLocks noChangeArrowheads="1"/>
              </p:cNvSpPr>
              <p:nvPr/>
            </p:nvSpPr>
            <p:spPr bwMode="auto">
              <a:xfrm>
                <a:off x="2438400" y="55245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0" name="Oval 8"/>
              <p:cNvSpPr>
                <a:spLocks noChangeArrowheads="1"/>
              </p:cNvSpPr>
              <p:nvPr/>
            </p:nvSpPr>
            <p:spPr bwMode="auto">
              <a:xfrm>
                <a:off x="5791200" y="2781300"/>
                <a:ext cx="2819400" cy="106680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1" name="Oval 9"/>
              <p:cNvSpPr>
                <a:spLocks noChangeArrowheads="1"/>
              </p:cNvSpPr>
              <p:nvPr/>
            </p:nvSpPr>
            <p:spPr bwMode="auto">
              <a:xfrm>
                <a:off x="5791200" y="46482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cxnSp>
            <p:nvCxnSpPr>
              <p:cNvPr id="12" name="AutoShape 10"/>
              <p:cNvCxnSpPr>
                <a:cxnSpLocks noChangeShapeType="1"/>
                <a:stCxn id="7" idx="6"/>
                <a:endCxn id="10" idx="1"/>
              </p:cNvCxnSpPr>
              <p:nvPr/>
            </p:nvCxnSpPr>
            <p:spPr bwMode="auto">
              <a:xfrm>
                <a:off x="5257800" y="2324100"/>
                <a:ext cx="946292" cy="613429"/>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11"/>
              <p:cNvCxnSpPr>
                <a:cxnSpLocks noChangeShapeType="1"/>
                <a:stCxn id="10" idx="3"/>
                <a:endCxn id="8" idx="6"/>
              </p:cNvCxnSpPr>
              <p:nvPr/>
            </p:nvCxnSpPr>
            <p:spPr bwMode="auto">
              <a:xfrm rot="5400000">
                <a:off x="5481382" y="34682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12"/>
              <p:cNvCxnSpPr>
                <a:cxnSpLocks noChangeShapeType="1"/>
                <a:stCxn id="11" idx="1"/>
                <a:endCxn id="8" idx="6"/>
              </p:cNvCxnSpPr>
              <p:nvPr/>
            </p:nvCxnSpPr>
            <p:spPr bwMode="auto">
              <a:xfrm rot="16200000" flipV="1">
                <a:off x="5424232" y="402456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14"/>
              <p:cNvCxnSpPr>
                <a:cxnSpLocks noChangeShapeType="1"/>
                <a:stCxn id="8" idx="5"/>
                <a:endCxn id="11" idx="2"/>
              </p:cNvCxnSpPr>
              <p:nvPr/>
            </p:nvCxnSpPr>
            <p:spPr bwMode="auto">
              <a:xfrm rot="16200000" flipH="1">
                <a:off x="5011340" y="440173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15"/>
              <p:cNvCxnSpPr>
                <a:cxnSpLocks noChangeShapeType="1"/>
                <a:stCxn id="9" idx="7"/>
                <a:endCxn id="11" idx="2"/>
              </p:cNvCxnSpPr>
              <p:nvPr/>
            </p:nvCxnSpPr>
            <p:spPr bwMode="auto">
              <a:xfrm rot="5400000" flipH="1" flipV="1">
                <a:off x="5068490" y="495801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16"/>
              <p:cNvCxnSpPr>
                <a:cxnSpLocks noChangeShapeType="1"/>
                <a:stCxn id="11" idx="3"/>
                <a:endCxn id="9" idx="6"/>
              </p:cNvCxnSpPr>
              <p:nvPr/>
            </p:nvCxnSpPr>
            <p:spPr bwMode="auto">
              <a:xfrm rot="5400000">
                <a:off x="5481382" y="53351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 Box 17"/>
              <p:cNvSpPr txBox="1">
                <a:spLocks noChangeArrowheads="1"/>
              </p:cNvSpPr>
              <p:nvPr/>
            </p:nvSpPr>
            <p:spPr bwMode="auto">
              <a:xfrm>
                <a:off x="2910391" y="20955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Preparation</a:t>
                </a:r>
              </a:p>
            </p:txBody>
          </p:sp>
          <p:sp>
            <p:nvSpPr>
              <p:cNvPr id="19" name="Text Box 19"/>
              <p:cNvSpPr txBox="1">
                <a:spLocks noChangeArrowheads="1"/>
              </p:cNvSpPr>
              <p:nvPr/>
            </p:nvSpPr>
            <p:spPr bwMode="auto">
              <a:xfrm>
                <a:off x="2895600" y="39243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Exploration</a:t>
                </a:r>
              </a:p>
            </p:txBody>
          </p:sp>
          <p:sp>
            <p:nvSpPr>
              <p:cNvPr id="20" name="Text Box 20"/>
              <p:cNvSpPr txBox="1">
                <a:spLocks noChangeArrowheads="1"/>
              </p:cNvSpPr>
              <p:nvPr/>
            </p:nvSpPr>
            <p:spPr bwMode="auto">
              <a:xfrm>
                <a:off x="2895600" y="57531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Concluding</a:t>
                </a:r>
              </a:p>
            </p:txBody>
          </p:sp>
          <p:sp>
            <p:nvSpPr>
              <p:cNvPr id="21" name="Text Box 21"/>
              <p:cNvSpPr txBox="1">
                <a:spLocks noChangeArrowheads="1"/>
              </p:cNvSpPr>
              <p:nvPr/>
            </p:nvSpPr>
            <p:spPr bwMode="auto">
              <a:xfrm>
                <a:off x="6248400" y="49149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Bargaining</a:t>
                </a:r>
              </a:p>
            </p:txBody>
          </p:sp>
        </p:grpSp>
        <p:sp>
          <p:nvSpPr>
            <p:cNvPr id="6" name="Text Box 18"/>
            <p:cNvSpPr txBox="1">
              <a:spLocks noChangeArrowheads="1"/>
            </p:cNvSpPr>
            <p:nvPr/>
          </p:nvSpPr>
          <p:spPr bwMode="auto">
            <a:xfrm>
              <a:off x="5575783" y="255364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Opening</a:t>
              </a:r>
            </a:p>
          </p:txBody>
        </p:sp>
      </p:grpSp>
      <p:sp>
        <p:nvSpPr>
          <p:cNvPr id="22"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The phases of mediation</a:t>
            </a:r>
          </a:p>
        </p:txBody>
      </p:sp>
      <p:pic>
        <p:nvPicPr>
          <p:cNvPr id="2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045748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The phases of mediation</a:t>
            </a:r>
          </a:p>
        </p:txBody>
      </p:sp>
      <p:grpSp>
        <p:nvGrpSpPr>
          <p:cNvPr id="7" name="Group 6"/>
          <p:cNvGrpSpPr/>
          <p:nvPr/>
        </p:nvGrpSpPr>
        <p:grpSpPr>
          <a:xfrm>
            <a:off x="1604518" y="1505476"/>
            <a:ext cx="6172200" cy="4800600"/>
            <a:chOff x="1758808" y="1291570"/>
            <a:chExt cx="6172200" cy="4800600"/>
          </a:xfrm>
        </p:grpSpPr>
        <p:grpSp>
          <p:nvGrpSpPr>
            <p:cNvPr id="8" name="Group 7"/>
            <p:cNvGrpSpPr/>
            <p:nvPr/>
          </p:nvGrpSpPr>
          <p:grpSpPr>
            <a:xfrm>
              <a:off x="1758808" y="1291570"/>
              <a:ext cx="6172200" cy="4800600"/>
              <a:chOff x="2438400" y="1790700"/>
              <a:chExt cx="6172200" cy="4800600"/>
            </a:xfrm>
          </p:grpSpPr>
          <p:sp>
            <p:nvSpPr>
              <p:cNvPr id="10" name="Oval 5"/>
              <p:cNvSpPr>
                <a:spLocks noChangeArrowheads="1"/>
              </p:cNvSpPr>
              <p:nvPr/>
            </p:nvSpPr>
            <p:spPr bwMode="auto">
              <a:xfrm>
                <a:off x="2438400" y="17907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1" name="Oval 6"/>
              <p:cNvSpPr>
                <a:spLocks noChangeArrowheads="1"/>
              </p:cNvSpPr>
              <p:nvPr/>
            </p:nvSpPr>
            <p:spPr bwMode="auto">
              <a:xfrm>
                <a:off x="2438400" y="36576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2" name="Oval 7"/>
              <p:cNvSpPr>
                <a:spLocks noChangeArrowheads="1"/>
              </p:cNvSpPr>
              <p:nvPr/>
            </p:nvSpPr>
            <p:spPr bwMode="auto">
              <a:xfrm>
                <a:off x="2438400" y="55245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3" name="Oval 8"/>
              <p:cNvSpPr>
                <a:spLocks noChangeArrowheads="1"/>
              </p:cNvSpPr>
              <p:nvPr/>
            </p:nvSpPr>
            <p:spPr bwMode="auto">
              <a:xfrm>
                <a:off x="5791200" y="2781300"/>
                <a:ext cx="2819400" cy="1066800"/>
              </a:xfrm>
              <a:prstGeom prst="ellipse">
                <a:avLst/>
              </a:prstGeom>
              <a:solidFill>
                <a:srgbClr val="FFC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4" name="Oval 9"/>
              <p:cNvSpPr>
                <a:spLocks noChangeArrowheads="1"/>
              </p:cNvSpPr>
              <p:nvPr/>
            </p:nvSpPr>
            <p:spPr bwMode="auto">
              <a:xfrm>
                <a:off x="5791200" y="46482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cxnSp>
            <p:nvCxnSpPr>
              <p:cNvPr id="15" name="AutoShape 10"/>
              <p:cNvCxnSpPr>
                <a:cxnSpLocks noChangeShapeType="1"/>
                <a:stCxn id="10" idx="6"/>
                <a:endCxn id="13" idx="1"/>
              </p:cNvCxnSpPr>
              <p:nvPr/>
            </p:nvCxnSpPr>
            <p:spPr bwMode="auto">
              <a:xfrm>
                <a:off x="5257800" y="2324100"/>
                <a:ext cx="946292" cy="613429"/>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11"/>
              <p:cNvCxnSpPr>
                <a:cxnSpLocks noChangeShapeType="1"/>
                <a:stCxn id="13" idx="3"/>
                <a:endCxn id="11" idx="6"/>
              </p:cNvCxnSpPr>
              <p:nvPr/>
            </p:nvCxnSpPr>
            <p:spPr bwMode="auto">
              <a:xfrm rot="5400000">
                <a:off x="5481382" y="34682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12"/>
              <p:cNvCxnSpPr>
                <a:cxnSpLocks noChangeShapeType="1"/>
                <a:stCxn id="14" idx="1"/>
                <a:endCxn id="11" idx="6"/>
              </p:cNvCxnSpPr>
              <p:nvPr/>
            </p:nvCxnSpPr>
            <p:spPr bwMode="auto">
              <a:xfrm rot="16200000" flipV="1">
                <a:off x="5424232" y="402456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8" name="AutoShape 14"/>
              <p:cNvCxnSpPr>
                <a:cxnSpLocks noChangeShapeType="1"/>
                <a:stCxn id="11" idx="5"/>
                <a:endCxn id="14" idx="2"/>
              </p:cNvCxnSpPr>
              <p:nvPr/>
            </p:nvCxnSpPr>
            <p:spPr bwMode="auto">
              <a:xfrm rot="16200000" flipH="1">
                <a:off x="5011340" y="440173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AutoShape 15"/>
              <p:cNvCxnSpPr>
                <a:cxnSpLocks noChangeShapeType="1"/>
                <a:stCxn id="12" idx="7"/>
                <a:endCxn id="14" idx="2"/>
              </p:cNvCxnSpPr>
              <p:nvPr/>
            </p:nvCxnSpPr>
            <p:spPr bwMode="auto">
              <a:xfrm rot="5400000" flipH="1" flipV="1">
                <a:off x="5068490" y="495801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0" name="AutoShape 16"/>
              <p:cNvCxnSpPr>
                <a:cxnSpLocks noChangeShapeType="1"/>
                <a:stCxn id="14" idx="3"/>
                <a:endCxn id="12" idx="6"/>
              </p:cNvCxnSpPr>
              <p:nvPr/>
            </p:nvCxnSpPr>
            <p:spPr bwMode="auto">
              <a:xfrm rot="5400000">
                <a:off x="5481382" y="53351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1" name="Text Box 17"/>
              <p:cNvSpPr txBox="1">
                <a:spLocks noChangeArrowheads="1"/>
              </p:cNvSpPr>
              <p:nvPr/>
            </p:nvSpPr>
            <p:spPr bwMode="auto">
              <a:xfrm>
                <a:off x="2895600" y="20955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Preparation</a:t>
                </a:r>
              </a:p>
            </p:txBody>
          </p:sp>
          <p:sp>
            <p:nvSpPr>
              <p:cNvPr id="22" name="Text Box 19"/>
              <p:cNvSpPr txBox="1">
                <a:spLocks noChangeArrowheads="1"/>
              </p:cNvSpPr>
              <p:nvPr/>
            </p:nvSpPr>
            <p:spPr bwMode="auto">
              <a:xfrm>
                <a:off x="2895600" y="39243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Exploration</a:t>
                </a:r>
              </a:p>
            </p:txBody>
          </p:sp>
          <p:sp>
            <p:nvSpPr>
              <p:cNvPr id="23" name="Text Box 20"/>
              <p:cNvSpPr txBox="1">
                <a:spLocks noChangeArrowheads="1"/>
              </p:cNvSpPr>
              <p:nvPr/>
            </p:nvSpPr>
            <p:spPr bwMode="auto">
              <a:xfrm>
                <a:off x="2895600" y="57531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Concluding</a:t>
                </a:r>
              </a:p>
            </p:txBody>
          </p:sp>
          <p:sp>
            <p:nvSpPr>
              <p:cNvPr id="24" name="Text Box 21"/>
              <p:cNvSpPr txBox="1">
                <a:spLocks noChangeArrowheads="1"/>
              </p:cNvSpPr>
              <p:nvPr/>
            </p:nvSpPr>
            <p:spPr bwMode="auto">
              <a:xfrm>
                <a:off x="6248400" y="49149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Bargaining</a:t>
                </a:r>
              </a:p>
            </p:txBody>
          </p:sp>
        </p:grpSp>
        <p:sp>
          <p:nvSpPr>
            <p:cNvPr id="9" name="Text Box 18"/>
            <p:cNvSpPr txBox="1">
              <a:spLocks noChangeArrowheads="1"/>
            </p:cNvSpPr>
            <p:nvPr/>
          </p:nvSpPr>
          <p:spPr bwMode="auto">
            <a:xfrm>
              <a:off x="5575783" y="255364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Opening</a:t>
              </a:r>
            </a:p>
          </p:txBody>
        </p:sp>
      </p:grpSp>
      <p:pic>
        <p:nvPicPr>
          <p:cNvPr id="2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907879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609725" y="375444"/>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Opening</a:t>
            </a:r>
          </a:p>
        </p:txBody>
      </p:sp>
      <p:sp>
        <p:nvSpPr>
          <p:cNvPr id="7" name="Subtitle 2"/>
          <p:cNvSpPr txBox="1">
            <a:spLocks/>
          </p:cNvSpPr>
          <p:nvPr/>
        </p:nvSpPr>
        <p:spPr bwMode="auto">
          <a:xfrm>
            <a:off x="1547664" y="1514168"/>
            <a:ext cx="6553200" cy="396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lr>
                <a:srgbClr val="FFC000"/>
              </a:buClr>
              <a:buChar char="•"/>
              <a:defRPr sz="2000">
                <a:solidFill>
                  <a:srgbClr val="0070C0"/>
                </a:solidFill>
                <a:latin typeface="Humnst777 BT" pitchFamily="34" charset="0"/>
                <a:cs typeface="Segoe UI" pitchFamily="34" charset="0"/>
              </a:defRPr>
            </a:lvl1pPr>
            <a:lvl2pPr marL="742950" indent="-285750" eaLnBrk="0" hangingPunct="0">
              <a:spcBef>
                <a:spcPct val="20000"/>
              </a:spcBef>
              <a:buClr>
                <a:srgbClr val="FFC000"/>
              </a:buClr>
              <a:buChar char="•"/>
              <a:defRPr sz="2000">
                <a:solidFill>
                  <a:srgbClr val="0070C0"/>
                </a:solidFill>
                <a:latin typeface="Humnst777 BT" pitchFamily="34" charset="0"/>
                <a:cs typeface="Segoe UI" pitchFamily="34" charset="0"/>
              </a:defRPr>
            </a:lvl2pPr>
            <a:lvl3pPr marL="11430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3pPr>
            <a:lvl4pPr marL="16002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4pPr>
            <a:lvl5pPr marL="20574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5pPr>
            <a:lvl6pPr marL="25146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6pPr>
            <a:lvl7pPr marL="29718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7pPr>
            <a:lvl8pPr marL="34290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8pPr>
            <a:lvl9pPr marL="38862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9pPr>
          </a:lstStyle>
          <a:p>
            <a:pPr>
              <a:spcBef>
                <a:spcPct val="0"/>
              </a:spcBef>
            </a:pPr>
            <a:r>
              <a:rPr lang="en-GB" altLang="en-GB" sz="2400" dirty="0" smtClean="0">
                <a:cs typeface="Arial" pitchFamily="34" charset="0"/>
              </a:rPr>
              <a:t>Introductions</a:t>
            </a:r>
            <a:endParaRPr lang="en-GB" altLang="en-GB" sz="2400" dirty="0">
              <a:cs typeface="Arial" pitchFamily="34" charset="0"/>
            </a:endParaRPr>
          </a:p>
          <a:p>
            <a:pPr>
              <a:spcBef>
                <a:spcPct val="0"/>
              </a:spcBef>
            </a:pPr>
            <a:endParaRPr lang="en-GB" altLang="en-GB" sz="2400" dirty="0">
              <a:cs typeface="Arial" pitchFamily="34" charset="0"/>
            </a:endParaRPr>
          </a:p>
          <a:p>
            <a:pPr>
              <a:spcBef>
                <a:spcPct val="0"/>
              </a:spcBef>
            </a:pPr>
            <a:r>
              <a:rPr lang="en-GB" altLang="en-GB" sz="2400" dirty="0">
                <a:cs typeface="Arial" pitchFamily="34" charset="0"/>
              </a:rPr>
              <a:t> </a:t>
            </a:r>
            <a:r>
              <a:rPr lang="en-GB" altLang="en-GB" sz="2400" dirty="0" smtClean="0">
                <a:cs typeface="Arial" pitchFamily="34" charset="0"/>
              </a:rPr>
              <a:t>Ground </a:t>
            </a:r>
            <a:r>
              <a:rPr lang="en-GB" altLang="en-GB" sz="2400" dirty="0">
                <a:cs typeface="Arial" pitchFamily="34" charset="0"/>
              </a:rPr>
              <a:t>rules</a:t>
            </a:r>
          </a:p>
          <a:p>
            <a:pPr>
              <a:spcBef>
                <a:spcPct val="0"/>
              </a:spcBef>
            </a:pPr>
            <a:endParaRPr lang="en-GB" altLang="en-GB" sz="2400" dirty="0">
              <a:cs typeface="Arial" pitchFamily="34" charset="0"/>
            </a:endParaRPr>
          </a:p>
          <a:p>
            <a:pPr>
              <a:spcBef>
                <a:spcPct val="0"/>
              </a:spcBef>
            </a:pPr>
            <a:r>
              <a:rPr lang="en-GB" altLang="en-GB" sz="2400" dirty="0">
                <a:cs typeface="Arial" pitchFamily="34" charset="0"/>
              </a:rPr>
              <a:t> </a:t>
            </a:r>
            <a:r>
              <a:rPr lang="en-GB" altLang="en-GB" sz="2400" dirty="0" smtClean="0">
                <a:cs typeface="Arial" pitchFamily="34" charset="0"/>
              </a:rPr>
              <a:t>Parties</a:t>
            </a:r>
            <a:r>
              <a:rPr lang="en-GB" altLang="en-GB" sz="2400" dirty="0">
                <a:cs typeface="Arial" pitchFamily="34" charset="0"/>
              </a:rPr>
              <a:t>’ statements</a:t>
            </a:r>
          </a:p>
          <a:p>
            <a:pPr>
              <a:spcBef>
                <a:spcPct val="0"/>
              </a:spcBef>
              <a:buFontTx/>
              <a:buChar char="o"/>
            </a:pPr>
            <a:endParaRPr lang="en-GB" altLang="en-GB" sz="2400" dirty="0">
              <a:cs typeface="Arial" pitchFamily="34" charset="0"/>
            </a:endParaRPr>
          </a:p>
          <a:p>
            <a:pPr lvl="2">
              <a:spcBef>
                <a:spcPct val="0"/>
              </a:spcBef>
              <a:buFontTx/>
              <a:buChar char="o"/>
            </a:pPr>
            <a:r>
              <a:rPr lang="en-GB" altLang="en-GB" sz="2400" dirty="0">
                <a:cs typeface="Arial" pitchFamily="34" charset="0"/>
              </a:rPr>
              <a:t> </a:t>
            </a:r>
            <a:r>
              <a:rPr lang="en-GB" altLang="en-GB" sz="2400" dirty="0" smtClean="0">
                <a:cs typeface="Arial" pitchFamily="34" charset="0"/>
              </a:rPr>
              <a:t>Often </a:t>
            </a:r>
            <a:r>
              <a:rPr lang="en-GB" altLang="en-GB" sz="2400" dirty="0">
                <a:cs typeface="Arial" pitchFamily="34" charset="0"/>
              </a:rPr>
              <a:t>first time to present case </a:t>
            </a:r>
            <a:r>
              <a:rPr lang="en-GB" altLang="en-GB" sz="2400" dirty="0" smtClean="0">
                <a:cs typeface="Arial" pitchFamily="34" charset="0"/>
              </a:rPr>
              <a:t>face </a:t>
            </a:r>
            <a:r>
              <a:rPr lang="en-GB" altLang="en-GB" sz="2400" dirty="0">
                <a:cs typeface="Arial" pitchFamily="34" charset="0"/>
              </a:rPr>
              <a:t>to face</a:t>
            </a:r>
          </a:p>
        </p:txBody>
      </p:sp>
      <p:pic>
        <p:nvPicPr>
          <p:cNvPr id="8"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5"/>
          <p:cNvPicPr>
            <a:picLocks noChangeAspect="1" noChangeArrowheads="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475894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Roles during opening</a:t>
            </a:r>
          </a:p>
        </p:txBody>
      </p:sp>
      <p:pic>
        <p:nvPicPr>
          <p:cNvPr id="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ubtitle 2"/>
          <p:cNvSpPr txBox="1">
            <a:spLocks/>
          </p:cNvSpPr>
          <p:nvPr/>
        </p:nvSpPr>
        <p:spPr bwMode="auto">
          <a:xfrm>
            <a:off x="1341651" y="1268760"/>
            <a:ext cx="6553200" cy="39608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eaLnBrk="0" hangingPunct="0">
              <a:spcBef>
                <a:spcPct val="20000"/>
              </a:spcBef>
              <a:buClr>
                <a:srgbClr val="FFC000"/>
              </a:buClr>
              <a:buChar char="•"/>
              <a:defRPr sz="2000">
                <a:solidFill>
                  <a:srgbClr val="0070C0"/>
                </a:solidFill>
                <a:latin typeface="Humnst777 BT" pitchFamily="34" charset="0"/>
                <a:cs typeface="Segoe UI" pitchFamily="34" charset="0"/>
              </a:defRPr>
            </a:lvl1pPr>
            <a:lvl2pPr marL="742950" indent="-285750" eaLnBrk="0" hangingPunct="0">
              <a:spcBef>
                <a:spcPct val="20000"/>
              </a:spcBef>
              <a:buClr>
                <a:srgbClr val="FFC000"/>
              </a:buClr>
              <a:buChar char="•"/>
              <a:defRPr sz="2000">
                <a:solidFill>
                  <a:srgbClr val="0070C0"/>
                </a:solidFill>
                <a:latin typeface="Humnst777 BT" pitchFamily="34" charset="0"/>
                <a:cs typeface="Segoe UI" pitchFamily="34" charset="0"/>
              </a:defRPr>
            </a:lvl2pPr>
            <a:lvl3pPr marL="11430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3pPr>
            <a:lvl4pPr marL="16002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4pPr>
            <a:lvl5pPr marL="2057400" indent="-228600" eaLnBrk="0" hangingPunct="0">
              <a:spcBef>
                <a:spcPct val="20000"/>
              </a:spcBef>
              <a:buClr>
                <a:srgbClr val="FFC000"/>
              </a:buClr>
              <a:buChar char="•"/>
              <a:defRPr sz="2000">
                <a:solidFill>
                  <a:srgbClr val="0070C0"/>
                </a:solidFill>
                <a:latin typeface="Humnst777 BT" pitchFamily="34" charset="0"/>
                <a:cs typeface="Segoe UI" pitchFamily="34" charset="0"/>
              </a:defRPr>
            </a:lvl5pPr>
            <a:lvl6pPr marL="25146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6pPr>
            <a:lvl7pPr marL="29718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7pPr>
            <a:lvl8pPr marL="34290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8pPr>
            <a:lvl9pPr marL="3886200" indent="-228600" eaLnBrk="0" fontAlgn="base" hangingPunct="0">
              <a:spcBef>
                <a:spcPct val="20000"/>
              </a:spcBef>
              <a:spcAft>
                <a:spcPct val="0"/>
              </a:spcAft>
              <a:buClr>
                <a:srgbClr val="FFC000"/>
              </a:buClr>
              <a:buChar char="•"/>
              <a:defRPr sz="2000">
                <a:solidFill>
                  <a:srgbClr val="0070C0"/>
                </a:solidFill>
                <a:latin typeface="Humnst777 BT" pitchFamily="34" charset="0"/>
                <a:cs typeface="Segoe UI" pitchFamily="34" charset="0"/>
              </a:defRPr>
            </a:lvl9pPr>
          </a:lstStyle>
          <a:p>
            <a:pPr eaLnBrk="1" hangingPunct="1">
              <a:lnSpc>
                <a:spcPct val="125000"/>
              </a:lnSpc>
              <a:buFontTx/>
              <a:buNone/>
            </a:pPr>
            <a:r>
              <a:rPr lang="en-GB" altLang="en-US" sz="1800" dirty="0">
                <a:cs typeface="Arial" pitchFamily="34" charset="0"/>
              </a:rPr>
              <a:t>Mediator</a:t>
            </a:r>
          </a:p>
          <a:p>
            <a:pPr eaLnBrk="1" hangingPunct="1">
              <a:lnSpc>
                <a:spcPct val="125000"/>
              </a:lnSpc>
              <a:spcBef>
                <a:spcPct val="0"/>
              </a:spcBef>
            </a:pPr>
            <a:r>
              <a:rPr lang="en-GB" altLang="en-US" sz="1800" dirty="0">
                <a:cs typeface="Arial" pitchFamily="34" charset="0"/>
              </a:rPr>
              <a:t>Explains ground rules and process</a:t>
            </a:r>
          </a:p>
          <a:p>
            <a:pPr eaLnBrk="1" hangingPunct="1">
              <a:lnSpc>
                <a:spcPct val="125000"/>
              </a:lnSpc>
              <a:spcBef>
                <a:spcPct val="0"/>
              </a:spcBef>
            </a:pPr>
            <a:r>
              <a:rPr lang="en-GB" altLang="en-US" sz="1800" dirty="0">
                <a:cs typeface="Arial" pitchFamily="34" charset="0"/>
              </a:rPr>
              <a:t>Sets the tone</a:t>
            </a:r>
          </a:p>
          <a:p>
            <a:pPr eaLnBrk="1" hangingPunct="1">
              <a:lnSpc>
                <a:spcPct val="125000"/>
              </a:lnSpc>
              <a:spcBef>
                <a:spcPct val="0"/>
              </a:spcBef>
            </a:pPr>
            <a:r>
              <a:rPr lang="en-GB" altLang="en-US" sz="1800" dirty="0">
                <a:cs typeface="Arial" pitchFamily="34" charset="0"/>
              </a:rPr>
              <a:t>Encourages participation</a:t>
            </a:r>
          </a:p>
          <a:p>
            <a:pPr eaLnBrk="1" hangingPunct="1">
              <a:lnSpc>
                <a:spcPct val="125000"/>
              </a:lnSpc>
              <a:buFontTx/>
              <a:buNone/>
            </a:pPr>
            <a:r>
              <a:rPr lang="en-GB" altLang="en-US" sz="1800" dirty="0">
                <a:cs typeface="Arial" pitchFamily="34" charset="0"/>
              </a:rPr>
              <a:t>Lawyer</a:t>
            </a:r>
          </a:p>
          <a:p>
            <a:pPr eaLnBrk="1" hangingPunct="1">
              <a:lnSpc>
                <a:spcPct val="125000"/>
              </a:lnSpc>
              <a:spcBef>
                <a:spcPct val="0"/>
              </a:spcBef>
            </a:pPr>
            <a:r>
              <a:rPr lang="en-GB" altLang="en-US" sz="1800" dirty="0">
                <a:cs typeface="Arial" pitchFamily="34" charset="0"/>
              </a:rPr>
              <a:t>Presents opening (to extent agreed with client) </a:t>
            </a:r>
          </a:p>
          <a:p>
            <a:pPr eaLnBrk="1" hangingPunct="1">
              <a:lnSpc>
                <a:spcPct val="125000"/>
              </a:lnSpc>
              <a:spcBef>
                <a:spcPct val="0"/>
              </a:spcBef>
            </a:pPr>
            <a:r>
              <a:rPr lang="en-GB" altLang="en-US" sz="1800" dirty="0">
                <a:cs typeface="Arial" pitchFamily="34" charset="0"/>
              </a:rPr>
              <a:t>Acknowledges valid points made by other parties</a:t>
            </a:r>
          </a:p>
          <a:p>
            <a:pPr eaLnBrk="1" hangingPunct="1">
              <a:lnSpc>
                <a:spcPct val="125000"/>
              </a:lnSpc>
              <a:spcBef>
                <a:spcPct val="0"/>
              </a:spcBef>
            </a:pPr>
            <a:r>
              <a:rPr lang="en-GB" altLang="en-US" sz="1800" dirty="0">
                <a:cs typeface="Arial" pitchFamily="34" charset="0"/>
              </a:rPr>
              <a:t>Listens actively</a:t>
            </a:r>
          </a:p>
          <a:p>
            <a:pPr eaLnBrk="1" hangingPunct="1">
              <a:lnSpc>
                <a:spcPct val="125000"/>
              </a:lnSpc>
              <a:buFontTx/>
              <a:buNone/>
            </a:pPr>
            <a:r>
              <a:rPr lang="en-GB" altLang="en-US" sz="1800" dirty="0">
                <a:cs typeface="Arial" pitchFamily="34" charset="0"/>
              </a:rPr>
              <a:t>Client</a:t>
            </a:r>
          </a:p>
          <a:p>
            <a:pPr eaLnBrk="1" hangingPunct="1">
              <a:lnSpc>
                <a:spcPct val="125000"/>
              </a:lnSpc>
              <a:spcBef>
                <a:spcPct val="0"/>
              </a:spcBef>
            </a:pPr>
            <a:r>
              <a:rPr lang="en-GB" altLang="en-US" sz="1800" dirty="0">
                <a:cs typeface="Arial" pitchFamily="34" charset="0"/>
              </a:rPr>
              <a:t>Acknowledges authority</a:t>
            </a:r>
          </a:p>
          <a:p>
            <a:pPr eaLnBrk="1" hangingPunct="1">
              <a:lnSpc>
                <a:spcPct val="125000"/>
              </a:lnSpc>
              <a:spcBef>
                <a:spcPct val="0"/>
              </a:spcBef>
            </a:pPr>
            <a:r>
              <a:rPr lang="en-GB" altLang="en-US" sz="1800" dirty="0">
                <a:cs typeface="Arial" pitchFamily="34" charset="0"/>
              </a:rPr>
              <a:t>Confirms understanding of mediation agreement terms</a:t>
            </a:r>
          </a:p>
          <a:p>
            <a:pPr eaLnBrk="1" hangingPunct="1">
              <a:lnSpc>
                <a:spcPct val="125000"/>
              </a:lnSpc>
              <a:spcBef>
                <a:spcPct val="0"/>
              </a:spcBef>
            </a:pPr>
            <a:r>
              <a:rPr lang="en-GB" altLang="en-US" sz="1800" dirty="0">
                <a:cs typeface="Arial" pitchFamily="34" charset="0"/>
              </a:rPr>
              <a:t>Makes opening (to extent agreed with lawyer)</a:t>
            </a:r>
          </a:p>
          <a:p>
            <a:pPr eaLnBrk="1" hangingPunct="1">
              <a:lnSpc>
                <a:spcPct val="125000"/>
              </a:lnSpc>
              <a:spcBef>
                <a:spcPct val="0"/>
              </a:spcBef>
            </a:pPr>
            <a:r>
              <a:rPr lang="en-GB" altLang="en-US" sz="1800" dirty="0">
                <a:cs typeface="Arial" pitchFamily="34" charset="0"/>
              </a:rPr>
              <a:t>Vents, “clears the air”, gives explanations and </a:t>
            </a:r>
          </a:p>
          <a:p>
            <a:pPr eaLnBrk="1" hangingPunct="1">
              <a:lnSpc>
                <a:spcPct val="125000"/>
              </a:lnSpc>
              <a:spcBef>
                <a:spcPct val="0"/>
              </a:spcBef>
              <a:buFontTx/>
              <a:buNone/>
            </a:pPr>
            <a:r>
              <a:rPr lang="en-GB" altLang="en-US" sz="1800" dirty="0">
                <a:cs typeface="Arial" pitchFamily="34" charset="0"/>
              </a:rPr>
              <a:t>	has “day in court”</a:t>
            </a:r>
          </a:p>
          <a:p>
            <a:pPr eaLnBrk="1" hangingPunct="1">
              <a:lnSpc>
                <a:spcPct val="125000"/>
              </a:lnSpc>
              <a:buClr>
                <a:srgbClr val="FF3300"/>
              </a:buClr>
              <a:buFontTx/>
              <a:buNone/>
            </a:pPr>
            <a:endParaRPr lang="en-GB" altLang="en-US" sz="1800" dirty="0">
              <a:cs typeface="Arial" pitchFamily="34" charset="0"/>
            </a:endParaRPr>
          </a:p>
        </p:txBody>
      </p:sp>
      <p:pic>
        <p:nvPicPr>
          <p:cNvPr id="9"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07447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04518" y="1505476"/>
            <a:ext cx="6172200" cy="4800600"/>
            <a:chOff x="1758808" y="1291570"/>
            <a:chExt cx="6172200" cy="4800600"/>
          </a:xfrm>
        </p:grpSpPr>
        <p:grpSp>
          <p:nvGrpSpPr>
            <p:cNvPr id="5" name="Group 4"/>
            <p:cNvGrpSpPr/>
            <p:nvPr/>
          </p:nvGrpSpPr>
          <p:grpSpPr>
            <a:xfrm>
              <a:off x="1758808" y="1291570"/>
              <a:ext cx="6172200" cy="4800600"/>
              <a:chOff x="2438400" y="1790700"/>
              <a:chExt cx="6172200" cy="4800600"/>
            </a:xfrm>
          </p:grpSpPr>
          <p:sp>
            <p:nvSpPr>
              <p:cNvPr id="7" name="Oval 5"/>
              <p:cNvSpPr>
                <a:spLocks noChangeArrowheads="1"/>
              </p:cNvSpPr>
              <p:nvPr/>
            </p:nvSpPr>
            <p:spPr bwMode="auto">
              <a:xfrm>
                <a:off x="2438400" y="17907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8" name="Oval 6"/>
              <p:cNvSpPr>
                <a:spLocks noChangeArrowheads="1"/>
              </p:cNvSpPr>
              <p:nvPr/>
            </p:nvSpPr>
            <p:spPr bwMode="auto">
              <a:xfrm>
                <a:off x="2438400" y="3657600"/>
                <a:ext cx="2819400" cy="1066800"/>
              </a:xfrm>
              <a:prstGeom prst="ellipse">
                <a:avLst/>
              </a:prstGeom>
              <a:solidFill>
                <a:srgbClr val="FFC000"/>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9" name="Oval 7"/>
              <p:cNvSpPr>
                <a:spLocks noChangeArrowheads="1"/>
              </p:cNvSpPr>
              <p:nvPr/>
            </p:nvSpPr>
            <p:spPr bwMode="auto">
              <a:xfrm>
                <a:off x="2438400" y="55245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0" name="Oval 8"/>
              <p:cNvSpPr>
                <a:spLocks noChangeArrowheads="1"/>
              </p:cNvSpPr>
              <p:nvPr/>
            </p:nvSpPr>
            <p:spPr bwMode="auto">
              <a:xfrm>
                <a:off x="5791200" y="2781300"/>
                <a:ext cx="2819400" cy="106680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1" name="Oval 9"/>
              <p:cNvSpPr>
                <a:spLocks noChangeArrowheads="1"/>
              </p:cNvSpPr>
              <p:nvPr/>
            </p:nvSpPr>
            <p:spPr bwMode="auto">
              <a:xfrm>
                <a:off x="5791200" y="46482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cxnSp>
            <p:nvCxnSpPr>
              <p:cNvPr id="12" name="AutoShape 10"/>
              <p:cNvCxnSpPr>
                <a:cxnSpLocks noChangeShapeType="1"/>
                <a:stCxn id="7" idx="6"/>
                <a:endCxn id="10" idx="1"/>
              </p:cNvCxnSpPr>
              <p:nvPr/>
            </p:nvCxnSpPr>
            <p:spPr bwMode="auto">
              <a:xfrm>
                <a:off x="5257800" y="2324100"/>
                <a:ext cx="946292" cy="613429"/>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11"/>
              <p:cNvCxnSpPr>
                <a:cxnSpLocks noChangeShapeType="1"/>
                <a:stCxn id="10" idx="3"/>
                <a:endCxn id="8" idx="6"/>
              </p:cNvCxnSpPr>
              <p:nvPr/>
            </p:nvCxnSpPr>
            <p:spPr bwMode="auto">
              <a:xfrm rot="5400000">
                <a:off x="5481382" y="34682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12"/>
              <p:cNvCxnSpPr>
                <a:cxnSpLocks noChangeShapeType="1"/>
                <a:stCxn id="11" idx="1"/>
                <a:endCxn id="8" idx="6"/>
              </p:cNvCxnSpPr>
              <p:nvPr/>
            </p:nvCxnSpPr>
            <p:spPr bwMode="auto">
              <a:xfrm rot="16200000" flipV="1">
                <a:off x="5424232" y="402456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14"/>
              <p:cNvCxnSpPr>
                <a:cxnSpLocks noChangeShapeType="1"/>
                <a:stCxn id="8" idx="5"/>
                <a:endCxn id="11" idx="2"/>
              </p:cNvCxnSpPr>
              <p:nvPr/>
            </p:nvCxnSpPr>
            <p:spPr bwMode="auto">
              <a:xfrm rot="16200000" flipH="1">
                <a:off x="5011340" y="440173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15"/>
              <p:cNvCxnSpPr>
                <a:cxnSpLocks noChangeShapeType="1"/>
                <a:stCxn id="9" idx="7"/>
                <a:endCxn id="11" idx="2"/>
              </p:cNvCxnSpPr>
              <p:nvPr/>
            </p:nvCxnSpPr>
            <p:spPr bwMode="auto">
              <a:xfrm rot="5400000" flipH="1" flipV="1">
                <a:off x="5068490" y="495801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16"/>
              <p:cNvCxnSpPr>
                <a:cxnSpLocks noChangeShapeType="1"/>
                <a:stCxn id="11" idx="3"/>
                <a:endCxn id="9" idx="6"/>
              </p:cNvCxnSpPr>
              <p:nvPr/>
            </p:nvCxnSpPr>
            <p:spPr bwMode="auto">
              <a:xfrm rot="5400000">
                <a:off x="5481382" y="53351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 Box 17"/>
              <p:cNvSpPr txBox="1">
                <a:spLocks noChangeArrowheads="1"/>
              </p:cNvSpPr>
              <p:nvPr/>
            </p:nvSpPr>
            <p:spPr bwMode="auto">
              <a:xfrm>
                <a:off x="2895600" y="20955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Preparation</a:t>
                </a:r>
              </a:p>
            </p:txBody>
          </p:sp>
          <p:sp>
            <p:nvSpPr>
              <p:cNvPr id="19" name="Text Box 19"/>
              <p:cNvSpPr txBox="1">
                <a:spLocks noChangeArrowheads="1"/>
              </p:cNvSpPr>
              <p:nvPr/>
            </p:nvSpPr>
            <p:spPr bwMode="auto">
              <a:xfrm>
                <a:off x="2895600" y="39243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Exploration</a:t>
                </a:r>
              </a:p>
            </p:txBody>
          </p:sp>
          <p:sp>
            <p:nvSpPr>
              <p:cNvPr id="20" name="Text Box 20"/>
              <p:cNvSpPr txBox="1">
                <a:spLocks noChangeArrowheads="1"/>
              </p:cNvSpPr>
              <p:nvPr/>
            </p:nvSpPr>
            <p:spPr bwMode="auto">
              <a:xfrm>
                <a:off x="2895600" y="57531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Concluding</a:t>
                </a:r>
              </a:p>
            </p:txBody>
          </p:sp>
          <p:sp>
            <p:nvSpPr>
              <p:cNvPr id="21" name="Text Box 21"/>
              <p:cNvSpPr txBox="1">
                <a:spLocks noChangeArrowheads="1"/>
              </p:cNvSpPr>
              <p:nvPr/>
            </p:nvSpPr>
            <p:spPr bwMode="auto">
              <a:xfrm>
                <a:off x="6248400" y="49149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Bargaining</a:t>
                </a:r>
              </a:p>
            </p:txBody>
          </p:sp>
        </p:grpSp>
        <p:sp>
          <p:nvSpPr>
            <p:cNvPr id="6" name="Text Box 18"/>
            <p:cNvSpPr txBox="1">
              <a:spLocks noChangeArrowheads="1"/>
            </p:cNvSpPr>
            <p:nvPr/>
          </p:nvSpPr>
          <p:spPr bwMode="auto">
            <a:xfrm>
              <a:off x="5575783" y="255364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Opening</a:t>
              </a:r>
            </a:p>
          </p:txBody>
        </p:sp>
      </p:grpSp>
      <p:sp>
        <p:nvSpPr>
          <p:cNvPr id="22"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The phases of mediation</a:t>
            </a:r>
          </a:p>
        </p:txBody>
      </p:sp>
      <p:pic>
        <p:nvPicPr>
          <p:cNvPr id="2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9759854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Why Explore?</a:t>
            </a:r>
          </a:p>
        </p:txBody>
      </p:sp>
      <p:grpSp>
        <p:nvGrpSpPr>
          <p:cNvPr id="8" name="Group 7"/>
          <p:cNvGrpSpPr/>
          <p:nvPr/>
        </p:nvGrpSpPr>
        <p:grpSpPr>
          <a:xfrm>
            <a:off x="395288" y="1450975"/>
            <a:ext cx="8748712" cy="5589588"/>
            <a:chOff x="395288" y="1450975"/>
            <a:chExt cx="8748712" cy="5589588"/>
          </a:xfrm>
        </p:grpSpPr>
        <p:pic>
          <p:nvPicPr>
            <p:cNvPr id="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288" y="1450975"/>
              <a:ext cx="8748712" cy="5407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p:cNvSpPr txBox="1">
              <a:spLocks noChangeArrowheads="1"/>
            </p:cNvSpPr>
            <p:nvPr/>
          </p:nvSpPr>
          <p:spPr bwMode="auto">
            <a:xfrm>
              <a:off x="1219200" y="1776413"/>
              <a:ext cx="2297113"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GB" altLang="en-US" sz="1600" b="1">
                  <a:solidFill>
                    <a:srgbClr val="000000"/>
                  </a:solidFill>
                  <a:latin typeface="Humnst777 BT" pitchFamily="34" charset="0"/>
                  <a:cs typeface="Segoe UI" pitchFamily="34" charset="0"/>
                </a:rPr>
                <a:t>STATED POSITIONS</a:t>
              </a:r>
            </a:p>
          </p:txBody>
        </p:sp>
        <p:sp>
          <p:nvSpPr>
            <p:cNvPr id="11" name="TextBox 10"/>
            <p:cNvSpPr txBox="1">
              <a:spLocks noChangeArrowheads="1"/>
            </p:cNvSpPr>
            <p:nvPr/>
          </p:nvSpPr>
          <p:spPr bwMode="auto">
            <a:xfrm>
              <a:off x="2722563" y="2236788"/>
              <a:ext cx="180340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Clr>
                  <a:srgbClr val="FF0000"/>
                </a:buClr>
              </a:pPr>
              <a:r>
                <a:rPr lang="en-GB" altLang="en-US" sz="1600" b="1">
                  <a:latin typeface="Humnst777 Lt BT" pitchFamily="34" charset="0"/>
                  <a:cs typeface="Segoe UI" pitchFamily="34" charset="0"/>
                </a:rPr>
                <a:t>Claims </a:t>
              </a:r>
            </a:p>
            <a:p>
              <a:pPr eaLnBrk="1" hangingPunct="1">
                <a:spcBef>
                  <a:spcPct val="0"/>
                </a:spcBef>
                <a:buClr>
                  <a:srgbClr val="FF0000"/>
                </a:buClr>
              </a:pPr>
              <a:r>
                <a:rPr lang="en-GB" altLang="en-US" sz="1600" b="1">
                  <a:latin typeface="Humnst777 Lt BT" pitchFamily="34" charset="0"/>
                  <a:cs typeface="Segoe UI" pitchFamily="34" charset="0"/>
                </a:rPr>
                <a:t>Demands</a:t>
              </a:r>
            </a:p>
            <a:p>
              <a:pPr eaLnBrk="1" hangingPunct="1">
                <a:spcBef>
                  <a:spcPct val="0"/>
                </a:spcBef>
                <a:buClr>
                  <a:srgbClr val="FF0000"/>
                </a:buClr>
              </a:pPr>
              <a:r>
                <a:rPr lang="en-GB" altLang="en-US" sz="1600" b="1">
                  <a:latin typeface="Humnst777 Lt BT" pitchFamily="34" charset="0"/>
                  <a:cs typeface="Segoe UI" pitchFamily="34" charset="0"/>
                </a:rPr>
                <a:t>Solutions</a:t>
              </a:r>
            </a:p>
            <a:p>
              <a:pPr eaLnBrk="1" hangingPunct="1">
                <a:spcBef>
                  <a:spcPct val="0"/>
                </a:spcBef>
                <a:buClr>
                  <a:srgbClr val="FF0000"/>
                </a:buClr>
              </a:pPr>
              <a:r>
                <a:rPr lang="en-GB" altLang="en-US" sz="1600" b="1">
                  <a:latin typeface="Humnst777 Lt BT" pitchFamily="34" charset="0"/>
                  <a:cs typeface="Segoe UI" pitchFamily="34" charset="0"/>
                </a:rPr>
                <a:t>Rights</a:t>
              </a:r>
            </a:p>
          </p:txBody>
        </p:sp>
        <p:sp>
          <p:nvSpPr>
            <p:cNvPr id="12" name="TextBox 11"/>
            <p:cNvSpPr txBox="1">
              <a:spLocks noChangeArrowheads="1"/>
            </p:cNvSpPr>
            <p:nvPr/>
          </p:nvSpPr>
          <p:spPr bwMode="auto">
            <a:xfrm>
              <a:off x="4498975" y="3500438"/>
              <a:ext cx="2951163" cy="354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85750" indent="-285750"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just" eaLnBrk="1" hangingPunct="1">
                <a:spcBef>
                  <a:spcPct val="0"/>
                </a:spcBef>
                <a:buClr>
                  <a:srgbClr val="FF0000"/>
                </a:buClr>
              </a:pPr>
              <a:r>
                <a:rPr lang="en-GB" altLang="en-US" sz="1600" b="1">
                  <a:latin typeface="Humnst777 Lt BT" pitchFamily="34" charset="0"/>
                  <a:cs typeface="Segoe UI" pitchFamily="34" charset="0"/>
                </a:rPr>
                <a:t>Context </a:t>
              </a:r>
            </a:p>
            <a:p>
              <a:pPr algn="just" eaLnBrk="1" hangingPunct="1">
                <a:spcBef>
                  <a:spcPct val="0"/>
                </a:spcBef>
                <a:buClr>
                  <a:srgbClr val="FF0000"/>
                </a:buClr>
              </a:pPr>
              <a:r>
                <a:rPr lang="en-GB" altLang="en-US" sz="1600" b="1">
                  <a:latin typeface="Humnst777 Lt BT" pitchFamily="34" charset="0"/>
                  <a:cs typeface="Segoe UI" pitchFamily="34" charset="0"/>
                </a:rPr>
                <a:t>Needs </a:t>
              </a:r>
            </a:p>
            <a:p>
              <a:pPr algn="just" eaLnBrk="1" hangingPunct="1">
                <a:spcBef>
                  <a:spcPct val="0"/>
                </a:spcBef>
                <a:buClr>
                  <a:srgbClr val="FF0000"/>
                </a:buClr>
              </a:pPr>
              <a:r>
                <a:rPr lang="en-GB" altLang="en-US" sz="1600" b="1">
                  <a:latin typeface="Humnst777 Lt BT" pitchFamily="34" charset="0"/>
                  <a:cs typeface="Segoe UI" pitchFamily="34" charset="0"/>
                </a:rPr>
                <a:t>Concerns</a:t>
              </a:r>
            </a:p>
            <a:p>
              <a:pPr algn="just" eaLnBrk="1" hangingPunct="1">
                <a:spcBef>
                  <a:spcPct val="0"/>
                </a:spcBef>
                <a:buClr>
                  <a:srgbClr val="FF0000"/>
                </a:buClr>
              </a:pPr>
              <a:r>
                <a:rPr lang="en-GB" altLang="en-US" sz="1600" b="1">
                  <a:latin typeface="Humnst777 Lt BT" pitchFamily="34" charset="0"/>
                  <a:cs typeface="Segoe UI" pitchFamily="34" charset="0"/>
                </a:rPr>
                <a:t>Health</a:t>
              </a:r>
            </a:p>
            <a:p>
              <a:pPr algn="just" eaLnBrk="1" hangingPunct="1">
                <a:spcBef>
                  <a:spcPct val="0"/>
                </a:spcBef>
                <a:buClr>
                  <a:srgbClr val="FF0000"/>
                </a:buClr>
              </a:pPr>
              <a:r>
                <a:rPr lang="en-GB" altLang="en-US" sz="1600" b="1">
                  <a:latin typeface="Humnst777 Lt BT" pitchFamily="34" charset="0"/>
                  <a:cs typeface="Segoe UI" pitchFamily="34" charset="0"/>
                </a:rPr>
                <a:t>Emotions</a:t>
              </a:r>
            </a:p>
            <a:p>
              <a:pPr algn="just" eaLnBrk="1" hangingPunct="1">
                <a:spcBef>
                  <a:spcPct val="0"/>
                </a:spcBef>
                <a:buClr>
                  <a:srgbClr val="FF0000"/>
                </a:buClr>
              </a:pPr>
              <a:r>
                <a:rPr lang="en-GB" altLang="en-US" sz="1600" b="1">
                  <a:latin typeface="Humnst777 Lt BT" pitchFamily="34" charset="0"/>
                  <a:cs typeface="Segoe UI" pitchFamily="34" charset="0"/>
                </a:rPr>
                <a:t>Financial pressures </a:t>
              </a:r>
            </a:p>
            <a:p>
              <a:pPr algn="just" eaLnBrk="1" hangingPunct="1">
                <a:spcBef>
                  <a:spcPct val="0"/>
                </a:spcBef>
                <a:buClr>
                  <a:srgbClr val="FF0000"/>
                </a:buClr>
              </a:pPr>
              <a:r>
                <a:rPr lang="en-GB" altLang="en-US" sz="1600" b="1">
                  <a:latin typeface="Humnst777 Lt BT" pitchFamily="34" charset="0"/>
                  <a:cs typeface="Segoe UI" pitchFamily="34" charset="0"/>
                </a:rPr>
                <a:t>Fears/Hopes </a:t>
              </a:r>
            </a:p>
            <a:p>
              <a:pPr algn="just" eaLnBrk="1" hangingPunct="1">
                <a:spcBef>
                  <a:spcPct val="0"/>
                </a:spcBef>
                <a:buClr>
                  <a:srgbClr val="FF0000"/>
                </a:buClr>
              </a:pPr>
              <a:r>
                <a:rPr lang="en-GB" altLang="en-US" sz="1600" b="1">
                  <a:latin typeface="Humnst777 Lt BT" pitchFamily="34" charset="0"/>
                  <a:cs typeface="Segoe UI" pitchFamily="34" charset="0"/>
                </a:rPr>
                <a:t>Feelings </a:t>
              </a:r>
            </a:p>
            <a:p>
              <a:pPr algn="just" eaLnBrk="1" hangingPunct="1">
                <a:spcBef>
                  <a:spcPct val="0"/>
                </a:spcBef>
                <a:buClr>
                  <a:srgbClr val="FF0000"/>
                </a:buClr>
              </a:pPr>
              <a:r>
                <a:rPr lang="en-GB" altLang="en-US" sz="1600" b="1">
                  <a:latin typeface="Humnst777 Lt BT" pitchFamily="34" charset="0"/>
                  <a:cs typeface="Segoe UI" pitchFamily="34" charset="0"/>
                </a:rPr>
                <a:t>History</a:t>
              </a:r>
            </a:p>
            <a:p>
              <a:pPr algn="just" eaLnBrk="1" hangingPunct="1">
                <a:spcBef>
                  <a:spcPct val="0"/>
                </a:spcBef>
                <a:buClr>
                  <a:srgbClr val="FF0000"/>
                </a:buClr>
              </a:pPr>
              <a:r>
                <a:rPr lang="en-GB" altLang="en-US" sz="1600" b="1">
                  <a:latin typeface="Humnst777 Lt BT" pitchFamily="34" charset="0"/>
                  <a:cs typeface="Segoe UI" pitchFamily="34" charset="0"/>
                </a:rPr>
                <a:t>Need for speed</a:t>
              </a:r>
            </a:p>
            <a:p>
              <a:pPr algn="just" eaLnBrk="1" hangingPunct="1">
                <a:spcBef>
                  <a:spcPct val="0"/>
                </a:spcBef>
                <a:buClr>
                  <a:srgbClr val="FF0000"/>
                </a:buClr>
              </a:pPr>
              <a:r>
                <a:rPr lang="en-GB" altLang="en-US" sz="1600" b="1">
                  <a:latin typeface="Humnst777 Lt BT" pitchFamily="34" charset="0"/>
                  <a:cs typeface="Segoe UI" pitchFamily="34" charset="0"/>
                </a:rPr>
                <a:t>Reputational and other risks</a:t>
              </a:r>
            </a:p>
            <a:p>
              <a:pPr algn="just" eaLnBrk="1" hangingPunct="1">
                <a:spcBef>
                  <a:spcPct val="0"/>
                </a:spcBef>
                <a:buClr>
                  <a:srgbClr val="FF0000"/>
                </a:buClr>
              </a:pPr>
              <a:r>
                <a:rPr lang="en-GB" altLang="en-US" sz="1600" b="1">
                  <a:latin typeface="Humnst777 Lt BT" pitchFamily="34" charset="0"/>
                  <a:cs typeface="Segoe UI" pitchFamily="34" charset="0"/>
                </a:rPr>
                <a:t>Personal &amp; Commercial drivers</a:t>
              </a:r>
            </a:p>
            <a:p>
              <a:pPr algn="ctr" eaLnBrk="1" hangingPunct="1">
                <a:spcBef>
                  <a:spcPct val="0"/>
                </a:spcBef>
              </a:pPr>
              <a:endParaRPr lang="en-GB" altLang="en-US" sz="1600" b="1">
                <a:solidFill>
                  <a:srgbClr val="000000"/>
                </a:solidFill>
                <a:latin typeface="Humnst777 BT" pitchFamily="34" charset="0"/>
                <a:cs typeface="Segoe UI" pitchFamily="34" charset="0"/>
              </a:endParaRPr>
            </a:p>
          </p:txBody>
        </p:sp>
        <p:sp>
          <p:nvSpPr>
            <p:cNvPr id="13" name="TextBox 12"/>
            <p:cNvSpPr txBox="1">
              <a:spLocks noChangeArrowheads="1"/>
            </p:cNvSpPr>
            <p:nvPr/>
          </p:nvSpPr>
          <p:spPr bwMode="auto">
            <a:xfrm>
              <a:off x="955675" y="4884738"/>
              <a:ext cx="24447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GB" altLang="en-US" sz="1600" b="1">
                  <a:solidFill>
                    <a:srgbClr val="FF0000"/>
                  </a:solidFill>
                  <a:latin typeface="Humnst777 BT" pitchFamily="34" charset="0"/>
                  <a:cs typeface="Arial" pitchFamily="34" charset="0"/>
                </a:rPr>
                <a:t>Information unknown to others</a:t>
              </a:r>
            </a:p>
          </p:txBody>
        </p:sp>
        <p:sp>
          <p:nvSpPr>
            <p:cNvPr id="14" name="TextBox 1"/>
            <p:cNvSpPr txBox="1">
              <a:spLocks noChangeArrowheads="1"/>
            </p:cNvSpPr>
            <p:nvPr/>
          </p:nvSpPr>
          <p:spPr bwMode="auto">
            <a:xfrm>
              <a:off x="1403350" y="3906838"/>
              <a:ext cx="12954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GB" altLang="en-US" sz="1600" b="1">
                  <a:solidFill>
                    <a:srgbClr val="000000"/>
                  </a:solidFill>
                  <a:latin typeface="Humnst777 BT" pitchFamily="34" charset="0"/>
                  <a:cs typeface="Arial" pitchFamily="34" charset="0"/>
                </a:rPr>
                <a:t>INTERESTS</a:t>
              </a:r>
            </a:p>
          </p:txBody>
        </p:sp>
        <p:sp>
          <p:nvSpPr>
            <p:cNvPr id="15" name="Rectangle 14"/>
            <p:cNvSpPr>
              <a:spLocks noChangeArrowheads="1"/>
            </p:cNvSpPr>
            <p:nvPr/>
          </p:nvSpPr>
          <p:spPr bwMode="auto">
            <a:xfrm>
              <a:off x="6013450" y="1773238"/>
              <a:ext cx="25908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eaLnBrk="1" hangingPunct="1">
                <a:spcBef>
                  <a:spcPct val="0"/>
                </a:spcBef>
                <a:buFontTx/>
                <a:buNone/>
              </a:pPr>
              <a:r>
                <a:rPr lang="en-GB" altLang="en-US" sz="1600" b="1">
                  <a:solidFill>
                    <a:srgbClr val="FF0000"/>
                  </a:solidFill>
                  <a:latin typeface="Humnst777 BT" pitchFamily="34" charset="0"/>
                  <a:cs typeface="Arial" pitchFamily="34" charset="0"/>
                </a:rPr>
                <a:t>Information known to others</a:t>
              </a:r>
            </a:p>
          </p:txBody>
        </p:sp>
      </p:grpSp>
      <p:pic>
        <p:nvPicPr>
          <p:cNvPr id="16" name="Picture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p:cNvPicPr>
            <a:picLocks noChangeAspect="1" noChangeArrowheads="1"/>
          </p:cNvPicPr>
          <p:nvPr/>
        </p:nvPicPr>
        <p:blipFill>
          <a:blip r:embed="rId4"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119468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7500" lnSpcReduction="20000"/>
          </a:bodyPr>
          <a:lstStyle/>
          <a:p>
            <a:pPr>
              <a:lnSpc>
                <a:spcPct val="125000"/>
              </a:lnSpc>
              <a:buClr>
                <a:srgbClr val="FFC000"/>
              </a:buClr>
              <a:buNone/>
            </a:pPr>
            <a:r>
              <a:rPr lang="en-GB" altLang="en-US" sz="2600" b="1" dirty="0">
                <a:solidFill>
                  <a:srgbClr val="0070C0"/>
                </a:solidFill>
                <a:latin typeface="Humnst777 BT" pitchFamily="34" charset="0"/>
                <a:cs typeface="Arial" pitchFamily="34" charset="0"/>
              </a:rPr>
              <a:t>Mediator</a:t>
            </a:r>
          </a:p>
          <a:p>
            <a:pPr>
              <a:lnSpc>
                <a:spcPct val="125000"/>
              </a:lnSpc>
              <a:spcBef>
                <a:spcPct val="0"/>
              </a:spcBef>
              <a:buClr>
                <a:srgbClr val="FFC000"/>
              </a:buClr>
            </a:pPr>
            <a:r>
              <a:rPr lang="en-GB" altLang="en-US" sz="2600" dirty="0">
                <a:solidFill>
                  <a:srgbClr val="0070C0"/>
                </a:solidFill>
                <a:latin typeface="Humnst777 BT" pitchFamily="34" charset="0"/>
                <a:cs typeface="Arial" pitchFamily="34" charset="0"/>
              </a:rPr>
              <a:t>Builds relationship, trust and rapport with parties and lawyers</a:t>
            </a:r>
          </a:p>
          <a:p>
            <a:pPr>
              <a:lnSpc>
                <a:spcPct val="125000"/>
              </a:lnSpc>
              <a:spcBef>
                <a:spcPct val="0"/>
              </a:spcBef>
              <a:buClr>
                <a:srgbClr val="FFC000"/>
              </a:buClr>
            </a:pPr>
            <a:r>
              <a:rPr lang="en-GB" altLang="en-US" sz="2600" dirty="0">
                <a:solidFill>
                  <a:srgbClr val="0070C0"/>
                </a:solidFill>
                <a:latin typeface="Humnst777 BT" pitchFamily="34" charset="0"/>
                <a:cs typeface="Arial" pitchFamily="34" charset="0"/>
              </a:rPr>
              <a:t>Asks open questions to identify needs/interests</a:t>
            </a:r>
          </a:p>
          <a:p>
            <a:pPr>
              <a:lnSpc>
                <a:spcPct val="125000"/>
              </a:lnSpc>
              <a:spcBef>
                <a:spcPct val="0"/>
              </a:spcBef>
              <a:buClr>
                <a:srgbClr val="FFC000"/>
              </a:buClr>
            </a:pPr>
            <a:r>
              <a:rPr lang="en-GB" altLang="en-US" sz="2600" dirty="0">
                <a:solidFill>
                  <a:srgbClr val="0070C0"/>
                </a:solidFill>
                <a:latin typeface="Humnst777 BT" pitchFamily="34" charset="0"/>
                <a:cs typeface="Arial" pitchFamily="34" charset="0"/>
              </a:rPr>
              <a:t>Generates ideas – “expands the pie</a:t>
            </a:r>
            <a:r>
              <a:rPr lang="en-GB" altLang="en-US" sz="2600" dirty="0" smtClean="0">
                <a:solidFill>
                  <a:srgbClr val="0070C0"/>
                </a:solidFill>
                <a:latin typeface="Humnst777 BT" pitchFamily="34" charset="0"/>
                <a:cs typeface="Arial" pitchFamily="34" charset="0"/>
              </a:rPr>
              <a:t>”</a:t>
            </a:r>
            <a:endParaRPr lang="en-GB" altLang="en-US" sz="2600" dirty="0">
              <a:solidFill>
                <a:srgbClr val="0070C0"/>
              </a:solidFill>
              <a:latin typeface="Humnst777 BT" pitchFamily="34" charset="0"/>
              <a:cs typeface="Arial" pitchFamily="34" charset="0"/>
            </a:endParaRPr>
          </a:p>
          <a:p>
            <a:pPr>
              <a:lnSpc>
                <a:spcPct val="125000"/>
              </a:lnSpc>
              <a:buClr>
                <a:srgbClr val="FFC000"/>
              </a:buClr>
              <a:buNone/>
            </a:pPr>
            <a:r>
              <a:rPr lang="en-GB" altLang="en-US" sz="2600" b="1" dirty="0">
                <a:solidFill>
                  <a:srgbClr val="0070C0"/>
                </a:solidFill>
                <a:latin typeface="Humnst777 BT" pitchFamily="34" charset="0"/>
                <a:cs typeface="Arial" pitchFamily="34" charset="0"/>
              </a:rPr>
              <a:t>Lawyer</a:t>
            </a:r>
          </a:p>
          <a:p>
            <a:pPr>
              <a:lnSpc>
                <a:spcPct val="125000"/>
              </a:lnSpc>
              <a:spcBef>
                <a:spcPct val="0"/>
              </a:spcBef>
              <a:buClr>
                <a:srgbClr val="FFC000"/>
              </a:buClr>
            </a:pPr>
            <a:r>
              <a:rPr lang="en-GB" altLang="en-US" sz="2600" dirty="0">
                <a:solidFill>
                  <a:srgbClr val="0070C0"/>
                </a:solidFill>
                <a:latin typeface="Humnst777 BT" pitchFamily="34" charset="0"/>
                <a:cs typeface="Arial" pitchFamily="34" charset="0"/>
              </a:rPr>
              <a:t>Allows client to focus on commercial and personal interests</a:t>
            </a:r>
          </a:p>
          <a:p>
            <a:pPr>
              <a:lnSpc>
                <a:spcPct val="125000"/>
              </a:lnSpc>
              <a:spcBef>
                <a:spcPct val="0"/>
              </a:spcBef>
              <a:buClr>
                <a:srgbClr val="FFC000"/>
              </a:buClr>
            </a:pPr>
            <a:r>
              <a:rPr lang="en-GB" altLang="en-US" sz="2600" dirty="0">
                <a:solidFill>
                  <a:srgbClr val="0070C0"/>
                </a:solidFill>
                <a:latin typeface="Humnst777 BT" pitchFamily="34" charset="0"/>
                <a:cs typeface="Arial" pitchFamily="34" charset="0"/>
              </a:rPr>
              <a:t>Discusses legal issues when appropriate</a:t>
            </a:r>
          </a:p>
          <a:p>
            <a:pPr>
              <a:lnSpc>
                <a:spcPct val="125000"/>
              </a:lnSpc>
              <a:buClr>
                <a:srgbClr val="FFC000"/>
              </a:buClr>
              <a:buNone/>
            </a:pPr>
            <a:r>
              <a:rPr lang="en-GB" altLang="en-US" sz="2600" b="1" dirty="0">
                <a:solidFill>
                  <a:srgbClr val="0070C0"/>
                </a:solidFill>
                <a:latin typeface="Humnst777 BT" pitchFamily="34" charset="0"/>
                <a:cs typeface="Arial" pitchFamily="34" charset="0"/>
              </a:rPr>
              <a:t>Client</a:t>
            </a:r>
          </a:p>
          <a:p>
            <a:pPr>
              <a:lnSpc>
                <a:spcPct val="125000"/>
              </a:lnSpc>
              <a:spcBef>
                <a:spcPct val="0"/>
              </a:spcBef>
              <a:buClr>
                <a:srgbClr val="FFC000"/>
              </a:buClr>
            </a:pPr>
            <a:r>
              <a:rPr lang="en-GB" altLang="en-GB" sz="2600" dirty="0">
                <a:solidFill>
                  <a:srgbClr val="0070C0"/>
                </a:solidFill>
                <a:latin typeface="Humnst777 BT" pitchFamily="34" charset="0"/>
                <a:cs typeface="Arial" pitchFamily="34" charset="0"/>
              </a:rPr>
              <a:t>Explain wider picture, interests, agendas, context</a:t>
            </a:r>
          </a:p>
          <a:p>
            <a:pPr>
              <a:lnSpc>
                <a:spcPct val="135000"/>
              </a:lnSpc>
              <a:buClr>
                <a:srgbClr val="FFC000"/>
              </a:buClr>
            </a:pPr>
            <a:r>
              <a:rPr lang="en-GB" altLang="en-GB" sz="2600" dirty="0">
                <a:solidFill>
                  <a:srgbClr val="0070C0"/>
                </a:solidFill>
                <a:latin typeface="Humnst777 BT" pitchFamily="34" charset="0"/>
                <a:cs typeface="Arial" pitchFamily="34" charset="0"/>
              </a:rPr>
              <a:t> Differentiate between wants and needs</a:t>
            </a:r>
          </a:p>
          <a:p>
            <a:pPr>
              <a:lnSpc>
                <a:spcPct val="135000"/>
              </a:lnSpc>
              <a:buClr>
                <a:srgbClr val="FFC000"/>
              </a:buClr>
            </a:pPr>
            <a:r>
              <a:rPr lang="en-GB" altLang="en-GB" sz="2600" dirty="0">
                <a:solidFill>
                  <a:srgbClr val="0070C0"/>
                </a:solidFill>
                <a:latin typeface="Humnst777 BT" pitchFamily="34" charset="0"/>
                <a:cs typeface="Arial" pitchFamily="34" charset="0"/>
              </a:rPr>
              <a:t> Trust the mediator – confidentiality</a:t>
            </a:r>
          </a:p>
          <a:p>
            <a:endParaRPr lang="en-GB" dirty="0"/>
          </a:p>
        </p:txBody>
      </p:sp>
      <p:sp>
        <p:nvSpPr>
          <p:cNvPr id="4"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Roles during exploration</a:t>
            </a:r>
          </a:p>
        </p:txBody>
      </p:sp>
      <p:pic>
        <p:nvPicPr>
          <p:cNvPr id="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0808851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04518" y="1505476"/>
            <a:ext cx="6172200" cy="4800600"/>
            <a:chOff x="1758808" y="1291570"/>
            <a:chExt cx="6172200" cy="4800600"/>
          </a:xfrm>
        </p:grpSpPr>
        <p:grpSp>
          <p:nvGrpSpPr>
            <p:cNvPr id="5" name="Group 4"/>
            <p:cNvGrpSpPr/>
            <p:nvPr/>
          </p:nvGrpSpPr>
          <p:grpSpPr>
            <a:xfrm>
              <a:off x="1758808" y="1291570"/>
              <a:ext cx="6172200" cy="4800600"/>
              <a:chOff x="2438400" y="1790700"/>
              <a:chExt cx="6172200" cy="4800600"/>
            </a:xfrm>
          </p:grpSpPr>
          <p:sp>
            <p:nvSpPr>
              <p:cNvPr id="7" name="Oval 5"/>
              <p:cNvSpPr>
                <a:spLocks noChangeArrowheads="1"/>
              </p:cNvSpPr>
              <p:nvPr/>
            </p:nvSpPr>
            <p:spPr bwMode="auto">
              <a:xfrm>
                <a:off x="2438400" y="17907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8" name="Oval 6"/>
              <p:cNvSpPr>
                <a:spLocks noChangeArrowheads="1"/>
              </p:cNvSpPr>
              <p:nvPr/>
            </p:nvSpPr>
            <p:spPr bwMode="auto">
              <a:xfrm>
                <a:off x="2438400" y="36576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9" name="Oval 7"/>
              <p:cNvSpPr>
                <a:spLocks noChangeArrowheads="1"/>
              </p:cNvSpPr>
              <p:nvPr/>
            </p:nvSpPr>
            <p:spPr bwMode="auto">
              <a:xfrm>
                <a:off x="2438400" y="55245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0" name="Oval 8"/>
              <p:cNvSpPr>
                <a:spLocks noChangeArrowheads="1"/>
              </p:cNvSpPr>
              <p:nvPr/>
            </p:nvSpPr>
            <p:spPr bwMode="auto">
              <a:xfrm>
                <a:off x="5791200" y="2781300"/>
                <a:ext cx="2819400" cy="106680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1" name="Oval 9"/>
              <p:cNvSpPr>
                <a:spLocks noChangeArrowheads="1"/>
              </p:cNvSpPr>
              <p:nvPr/>
            </p:nvSpPr>
            <p:spPr bwMode="auto">
              <a:xfrm>
                <a:off x="5791200" y="4648200"/>
                <a:ext cx="2819400" cy="1066800"/>
              </a:xfrm>
              <a:prstGeom prst="ellipse">
                <a:avLst/>
              </a:prstGeom>
              <a:solidFill>
                <a:srgbClr val="FFC000"/>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cxnSp>
            <p:nvCxnSpPr>
              <p:cNvPr id="12" name="AutoShape 10"/>
              <p:cNvCxnSpPr>
                <a:cxnSpLocks noChangeShapeType="1"/>
                <a:stCxn id="7" idx="6"/>
                <a:endCxn id="10" idx="1"/>
              </p:cNvCxnSpPr>
              <p:nvPr/>
            </p:nvCxnSpPr>
            <p:spPr bwMode="auto">
              <a:xfrm>
                <a:off x="5257800" y="2324100"/>
                <a:ext cx="946292" cy="613429"/>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11"/>
              <p:cNvCxnSpPr>
                <a:cxnSpLocks noChangeShapeType="1"/>
                <a:stCxn id="10" idx="3"/>
                <a:endCxn id="8" idx="6"/>
              </p:cNvCxnSpPr>
              <p:nvPr/>
            </p:nvCxnSpPr>
            <p:spPr bwMode="auto">
              <a:xfrm rot="5400000">
                <a:off x="5481382" y="34682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12"/>
              <p:cNvCxnSpPr>
                <a:cxnSpLocks noChangeShapeType="1"/>
                <a:stCxn id="11" idx="1"/>
                <a:endCxn id="8" idx="6"/>
              </p:cNvCxnSpPr>
              <p:nvPr/>
            </p:nvCxnSpPr>
            <p:spPr bwMode="auto">
              <a:xfrm rot="16200000" flipV="1">
                <a:off x="5424232" y="402456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14"/>
              <p:cNvCxnSpPr>
                <a:cxnSpLocks noChangeShapeType="1"/>
                <a:stCxn id="8" idx="5"/>
                <a:endCxn id="11" idx="2"/>
              </p:cNvCxnSpPr>
              <p:nvPr/>
            </p:nvCxnSpPr>
            <p:spPr bwMode="auto">
              <a:xfrm rot="16200000" flipH="1">
                <a:off x="5011340" y="440173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15"/>
              <p:cNvCxnSpPr>
                <a:cxnSpLocks noChangeShapeType="1"/>
                <a:stCxn id="9" idx="7"/>
                <a:endCxn id="11" idx="2"/>
              </p:cNvCxnSpPr>
              <p:nvPr/>
            </p:nvCxnSpPr>
            <p:spPr bwMode="auto">
              <a:xfrm rot="5400000" flipH="1" flipV="1">
                <a:off x="5068490" y="495801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16"/>
              <p:cNvCxnSpPr>
                <a:cxnSpLocks noChangeShapeType="1"/>
                <a:stCxn id="11" idx="3"/>
                <a:endCxn id="9" idx="6"/>
              </p:cNvCxnSpPr>
              <p:nvPr/>
            </p:nvCxnSpPr>
            <p:spPr bwMode="auto">
              <a:xfrm rot="5400000">
                <a:off x="5481382" y="53351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 Box 17"/>
              <p:cNvSpPr txBox="1">
                <a:spLocks noChangeArrowheads="1"/>
              </p:cNvSpPr>
              <p:nvPr/>
            </p:nvSpPr>
            <p:spPr bwMode="auto">
              <a:xfrm>
                <a:off x="2895600" y="20955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Preparation</a:t>
                </a:r>
              </a:p>
            </p:txBody>
          </p:sp>
          <p:sp>
            <p:nvSpPr>
              <p:cNvPr id="19" name="Text Box 19"/>
              <p:cNvSpPr txBox="1">
                <a:spLocks noChangeArrowheads="1"/>
              </p:cNvSpPr>
              <p:nvPr/>
            </p:nvSpPr>
            <p:spPr bwMode="auto">
              <a:xfrm>
                <a:off x="2895600" y="39243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Exploration</a:t>
                </a:r>
              </a:p>
            </p:txBody>
          </p:sp>
          <p:sp>
            <p:nvSpPr>
              <p:cNvPr id="20" name="Text Box 20"/>
              <p:cNvSpPr txBox="1">
                <a:spLocks noChangeArrowheads="1"/>
              </p:cNvSpPr>
              <p:nvPr/>
            </p:nvSpPr>
            <p:spPr bwMode="auto">
              <a:xfrm>
                <a:off x="2895600" y="57531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Concluding</a:t>
                </a:r>
              </a:p>
            </p:txBody>
          </p:sp>
          <p:sp>
            <p:nvSpPr>
              <p:cNvPr id="21" name="Text Box 21"/>
              <p:cNvSpPr txBox="1">
                <a:spLocks noChangeArrowheads="1"/>
              </p:cNvSpPr>
              <p:nvPr/>
            </p:nvSpPr>
            <p:spPr bwMode="auto">
              <a:xfrm>
                <a:off x="6255375" y="4746000"/>
                <a:ext cx="1905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smtClean="0">
                    <a:solidFill>
                      <a:srgbClr val="333333"/>
                    </a:solidFill>
                    <a:latin typeface="Trebuchet MS" pitchFamily="34" charset="0"/>
                  </a:rPr>
                  <a:t>Early Bargaining</a:t>
                </a:r>
                <a:endParaRPr lang="en-GB" altLang="en-US" sz="2400" b="1" dirty="0">
                  <a:solidFill>
                    <a:srgbClr val="333333"/>
                  </a:solidFill>
                  <a:latin typeface="Trebuchet MS" pitchFamily="34" charset="0"/>
                </a:endParaRPr>
              </a:p>
            </p:txBody>
          </p:sp>
        </p:grpSp>
        <p:sp>
          <p:nvSpPr>
            <p:cNvPr id="6" name="Text Box 18"/>
            <p:cNvSpPr txBox="1">
              <a:spLocks noChangeArrowheads="1"/>
            </p:cNvSpPr>
            <p:nvPr/>
          </p:nvSpPr>
          <p:spPr bwMode="auto">
            <a:xfrm>
              <a:off x="5575783" y="255364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Opening</a:t>
              </a:r>
            </a:p>
          </p:txBody>
        </p:sp>
      </p:grpSp>
      <p:sp>
        <p:nvSpPr>
          <p:cNvPr id="23"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The phases of mediation</a:t>
            </a:r>
          </a:p>
        </p:txBody>
      </p:sp>
      <p:pic>
        <p:nvPicPr>
          <p:cNvPr id="2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11378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buClr>
                <a:srgbClr val="FFC000"/>
              </a:buClr>
              <a:buFont typeface="Arial" panose="020B0604020202020204" pitchFamily="34" charset="0"/>
              <a:buNone/>
            </a:pPr>
            <a:r>
              <a:rPr lang="en-GB" altLang="en-US" sz="2000" b="1" dirty="0">
                <a:solidFill>
                  <a:srgbClr val="0070C0"/>
                </a:solidFill>
                <a:latin typeface="Humnst777 BT" pitchFamily="34" charset="0"/>
                <a:cs typeface="Arial" pitchFamily="34" charset="0"/>
              </a:rPr>
              <a:t>Mediator</a:t>
            </a:r>
          </a:p>
          <a:p>
            <a:pPr>
              <a:spcBef>
                <a:spcPct val="0"/>
              </a:spcBef>
              <a:buClr>
                <a:srgbClr val="FFC000"/>
              </a:buClr>
            </a:pPr>
            <a:r>
              <a:rPr lang="en-GB" altLang="en-US" sz="2000" dirty="0">
                <a:solidFill>
                  <a:srgbClr val="0070C0"/>
                </a:solidFill>
                <a:latin typeface="Humnst777 BT" pitchFamily="34" charset="0"/>
                <a:cs typeface="Arial" pitchFamily="34" charset="0"/>
              </a:rPr>
              <a:t>Coaches parties on framing  of first offers and tests how it will be received</a:t>
            </a:r>
          </a:p>
          <a:p>
            <a:pPr>
              <a:spcBef>
                <a:spcPct val="0"/>
              </a:spcBef>
              <a:buClr>
                <a:srgbClr val="FFC000"/>
              </a:buClr>
            </a:pPr>
            <a:r>
              <a:rPr lang="en-GB" altLang="en-US" sz="2000" dirty="0">
                <a:solidFill>
                  <a:srgbClr val="0070C0"/>
                </a:solidFill>
                <a:latin typeface="Humnst777 BT" pitchFamily="34" charset="0"/>
                <a:cs typeface="Arial" pitchFamily="34" charset="0"/>
              </a:rPr>
              <a:t>Identifies objective criteria</a:t>
            </a:r>
          </a:p>
          <a:p>
            <a:pPr>
              <a:spcBef>
                <a:spcPct val="0"/>
              </a:spcBef>
              <a:buClr>
                <a:srgbClr val="FFC000"/>
              </a:buClr>
            </a:pPr>
            <a:r>
              <a:rPr lang="en-GB" altLang="en-US" sz="2000" dirty="0">
                <a:solidFill>
                  <a:srgbClr val="0070C0"/>
                </a:solidFill>
                <a:latin typeface="Humnst777 BT" pitchFamily="34" charset="0"/>
                <a:cs typeface="Arial" pitchFamily="34" charset="0"/>
              </a:rPr>
              <a:t>Manages expectations and reactions</a:t>
            </a:r>
          </a:p>
          <a:p>
            <a:pPr>
              <a:buClr>
                <a:srgbClr val="FFC000"/>
              </a:buClr>
              <a:buFont typeface="Arial" panose="020B0604020202020204" pitchFamily="34" charset="0"/>
              <a:buNone/>
            </a:pPr>
            <a:r>
              <a:rPr lang="en-GB" altLang="en-US" sz="2000" b="1" dirty="0">
                <a:solidFill>
                  <a:srgbClr val="0070C0"/>
                </a:solidFill>
                <a:latin typeface="Humnst777 BT" pitchFamily="34" charset="0"/>
                <a:cs typeface="Arial" pitchFamily="34" charset="0"/>
              </a:rPr>
              <a:t>Lawyer</a:t>
            </a:r>
          </a:p>
          <a:p>
            <a:pPr>
              <a:spcBef>
                <a:spcPct val="0"/>
              </a:spcBef>
              <a:buClr>
                <a:srgbClr val="FFC000"/>
              </a:buClr>
            </a:pPr>
            <a:r>
              <a:rPr lang="en-GB" altLang="en-US" sz="2000" dirty="0">
                <a:solidFill>
                  <a:srgbClr val="0070C0"/>
                </a:solidFill>
                <a:latin typeface="Humnst777 BT" pitchFamily="34" charset="0"/>
                <a:cs typeface="Arial" pitchFamily="34" charset="0"/>
              </a:rPr>
              <a:t>Realistic assessment of strengths and weaknesses of the case</a:t>
            </a:r>
          </a:p>
          <a:p>
            <a:pPr>
              <a:spcBef>
                <a:spcPct val="0"/>
              </a:spcBef>
              <a:buClr>
                <a:srgbClr val="FFC000"/>
              </a:buClr>
            </a:pPr>
            <a:r>
              <a:rPr lang="en-GB" altLang="en-US" sz="2000" dirty="0">
                <a:solidFill>
                  <a:srgbClr val="0070C0"/>
                </a:solidFill>
                <a:latin typeface="Humnst777 BT" pitchFamily="34" charset="0"/>
                <a:cs typeface="Arial" pitchFamily="34" charset="0"/>
              </a:rPr>
              <a:t>Assist client to formulate offers</a:t>
            </a:r>
          </a:p>
          <a:p>
            <a:pPr>
              <a:buClr>
                <a:srgbClr val="FFC000"/>
              </a:buClr>
              <a:buFont typeface="Arial" panose="020B0604020202020204" pitchFamily="34" charset="0"/>
              <a:buNone/>
            </a:pPr>
            <a:r>
              <a:rPr lang="en-GB" altLang="en-US" sz="2000" b="1" dirty="0">
                <a:solidFill>
                  <a:srgbClr val="0070C0"/>
                </a:solidFill>
                <a:latin typeface="Humnst777 BT" pitchFamily="34" charset="0"/>
                <a:cs typeface="Arial" pitchFamily="34" charset="0"/>
              </a:rPr>
              <a:t>Client</a:t>
            </a:r>
          </a:p>
          <a:p>
            <a:pPr>
              <a:spcBef>
                <a:spcPct val="0"/>
              </a:spcBef>
              <a:buClr>
                <a:srgbClr val="FFC000"/>
              </a:buClr>
            </a:pPr>
            <a:r>
              <a:rPr lang="en-GB" altLang="en-US" sz="2000" dirty="0">
                <a:solidFill>
                  <a:srgbClr val="0070C0"/>
                </a:solidFill>
                <a:latin typeface="Humnst777 BT" pitchFamily="34" charset="0"/>
                <a:cs typeface="Arial" pitchFamily="34" charset="0"/>
              </a:rPr>
              <a:t>Adjusts expectations</a:t>
            </a:r>
          </a:p>
          <a:p>
            <a:pPr>
              <a:spcBef>
                <a:spcPct val="0"/>
              </a:spcBef>
              <a:buClr>
                <a:srgbClr val="FFC000"/>
              </a:buClr>
            </a:pPr>
            <a:r>
              <a:rPr lang="en-GB" altLang="en-US" sz="2000" dirty="0">
                <a:solidFill>
                  <a:srgbClr val="0070C0"/>
                </a:solidFill>
                <a:latin typeface="Humnst777 BT" pitchFamily="34" charset="0"/>
                <a:cs typeface="Arial" pitchFamily="34" charset="0"/>
              </a:rPr>
              <a:t>Makes and reviews offers</a:t>
            </a:r>
          </a:p>
          <a:p>
            <a:pPr>
              <a:spcBef>
                <a:spcPct val="0"/>
              </a:spcBef>
              <a:buClr>
                <a:srgbClr val="FFC000"/>
              </a:buClr>
            </a:pPr>
            <a:r>
              <a:rPr lang="en-GB" altLang="en-US" sz="2000" dirty="0">
                <a:solidFill>
                  <a:srgbClr val="0070C0"/>
                </a:solidFill>
                <a:latin typeface="Humnst777 BT" pitchFamily="34" charset="0"/>
                <a:cs typeface="Arial" pitchFamily="34" charset="0"/>
              </a:rPr>
              <a:t>Yields to reason – open to other side’s reasoned points</a:t>
            </a:r>
          </a:p>
          <a:p>
            <a:endParaRPr lang="en-GB" dirty="0"/>
          </a:p>
        </p:txBody>
      </p:sp>
      <p:sp>
        <p:nvSpPr>
          <p:cNvPr id="5"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The phases of mediation</a:t>
            </a:r>
          </a:p>
        </p:txBody>
      </p:sp>
      <p:pic>
        <p:nvPicPr>
          <p:cNvPr id="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188002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04518" y="1505476"/>
            <a:ext cx="6172200" cy="4800600"/>
            <a:chOff x="1758808" y="1291570"/>
            <a:chExt cx="6172200" cy="4800600"/>
          </a:xfrm>
        </p:grpSpPr>
        <p:grpSp>
          <p:nvGrpSpPr>
            <p:cNvPr id="5" name="Group 4"/>
            <p:cNvGrpSpPr/>
            <p:nvPr/>
          </p:nvGrpSpPr>
          <p:grpSpPr>
            <a:xfrm>
              <a:off x="1758808" y="1291570"/>
              <a:ext cx="6172200" cy="4800600"/>
              <a:chOff x="2438400" y="1790700"/>
              <a:chExt cx="6172200" cy="4800600"/>
            </a:xfrm>
          </p:grpSpPr>
          <p:sp>
            <p:nvSpPr>
              <p:cNvPr id="7" name="Oval 5"/>
              <p:cNvSpPr>
                <a:spLocks noChangeArrowheads="1"/>
              </p:cNvSpPr>
              <p:nvPr/>
            </p:nvSpPr>
            <p:spPr bwMode="auto">
              <a:xfrm>
                <a:off x="2438400" y="17907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8" name="Oval 6"/>
              <p:cNvSpPr>
                <a:spLocks noChangeArrowheads="1"/>
              </p:cNvSpPr>
              <p:nvPr/>
            </p:nvSpPr>
            <p:spPr bwMode="auto">
              <a:xfrm>
                <a:off x="2438400" y="36576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9" name="Oval 7"/>
              <p:cNvSpPr>
                <a:spLocks noChangeArrowheads="1"/>
              </p:cNvSpPr>
              <p:nvPr/>
            </p:nvSpPr>
            <p:spPr bwMode="auto">
              <a:xfrm>
                <a:off x="2438400" y="55245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0" name="Oval 8"/>
              <p:cNvSpPr>
                <a:spLocks noChangeArrowheads="1"/>
              </p:cNvSpPr>
              <p:nvPr/>
            </p:nvSpPr>
            <p:spPr bwMode="auto">
              <a:xfrm>
                <a:off x="5791200" y="2781300"/>
                <a:ext cx="2819400" cy="106680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1" name="Oval 9"/>
              <p:cNvSpPr>
                <a:spLocks noChangeArrowheads="1"/>
              </p:cNvSpPr>
              <p:nvPr/>
            </p:nvSpPr>
            <p:spPr bwMode="auto">
              <a:xfrm>
                <a:off x="5791200" y="4648200"/>
                <a:ext cx="2819400" cy="1066800"/>
              </a:xfrm>
              <a:prstGeom prst="ellipse">
                <a:avLst/>
              </a:prstGeom>
              <a:solidFill>
                <a:srgbClr val="FFC000"/>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cxnSp>
            <p:nvCxnSpPr>
              <p:cNvPr id="12" name="AutoShape 10"/>
              <p:cNvCxnSpPr>
                <a:cxnSpLocks noChangeShapeType="1"/>
                <a:stCxn id="7" idx="6"/>
                <a:endCxn id="10" idx="1"/>
              </p:cNvCxnSpPr>
              <p:nvPr/>
            </p:nvCxnSpPr>
            <p:spPr bwMode="auto">
              <a:xfrm>
                <a:off x="5257800" y="2324100"/>
                <a:ext cx="946292" cy="613429"/>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11"/>
              <p:cNvCxnSpPr>
                <a:cxnSpLocks noChangeShapeType="1"/>
                <a:stCxn id="10" idx="3"/>
                <a:endCxn id="8" idx="6"/>
              </p:cNvCxnSpPr>
              <p:nvPr/>
            </p:nvCxnSpPr>
            <p:spPr bwMode="auto">
              <a:xfrm rot="5400000">
                <a:off x="5481382" y="34682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12"/>
              <p:cNvCxnSpPr>
                <a:cxnSpLocks noChangeShapeType="1"/>
                <a:stCxn id="11" idx="1"/>
                <a:endCxn id="8" idx="6"/>
              </p:cNvCxnSpPr>
              <p:nvPr/>
            </p:nvCxnSpPr>
            <p:spPr bwMode="auto">
              <a:xfrm rot="16200000" flipV="1">
                <a:off x="5424232" y="402456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14"/>
              <p:cNvCxnSpPr>
                <a:cxnSpLocks noChangeShapeType="1"/>
                <a:stCxn id="8" idx="5"/>
                <a:endCxn id="11" idx="2"/>
              </p:cNvCxnSpPr>
              <p:nvPr/>
            </p:nvCxnSpPr>
            <p:spPr bwMode="auto">
              <a:xfrm rot="16200000" flipH="1">
                <a:off x="5011340" y="440173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15"/>
              <p:cNvCxnSpPr>
                <a:cxnSpLocks noChangeShapeType="1"/>
                <a:stCxn id="9" idx="7"/>
                <a:endCxn id="11" idx="2"/>
              </p:cNvCxnSpPr>
              <p:nvPr/>
            </p:nvCxnSpPr>
            <p:spPr bwMode="auto">
              <a:xfrm rot="5400000" flipH="1" flipV="1">
                <a:off x="5068490" y="495801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16"/>
              <p:cNvCxnSpPr>
                <a:cxnSpLocks noChangeShapeType="1"/>
                <a:stCxn id="11" idx="3"/>
                <a:endCxn id="9" idx="6"/>
              </p:cNvCxnSpPr>
              <p:nvPr/>
            </p:nvCxnSpPr>
            <p:spPr bwMode="auto">
              <a:xfrm rot="5400000">
                <a:off x="5481382" y="53351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 Box 17"/>
              <p:cNvSpPr txBox="1">
                <a:spLocks noChangeArrowheads="1"/>
              </p:cNvSpPr>
              <p:nvPr/>
            </p:nvSpPr>
            <p:spPr bwMode="auto">
              <a:xfrm>
                <a:off x="2895600" y="20955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Preparation</a:t>
                </a:r>
              </a:p>
            </p:txBody>
          </p:sp>
          <p:sp>
            <p:nvSpPr>
              <p:cNvPr id="19" name="Text Box 19"/>
              <p:cNvSpPr txBox="1">
                <a:spLocks noChangeArrowheads="1"/>
              </p:cNvSpPr>
              <p:nvPr/>
            </p:nvSpPr>
            <p:spPr bwMode="auto">
              <a:xfrm>
                <a:off x="2895600" y="39243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Exploration</a:t>
                </a:r>
              </a:p>
            </p:txBody>
          </p:sp>
          <p:sp>
            <p:nvSpPr>
              <p:cNvPr id="20" name="Text Box 20"/>
              <p:cNvSpPr txBox="1">
                <a:spLocks noChangeArrowheads="1"/>
              </p:cNvSpPr>
              <p:nvPr/>
            </p:nvSpPr>
            <p:spPr bwMode="auto">
              <a:xfrm>
                <a:off x="2895600" y="57531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Concluding</a:t>
                </a:r>
              </a:p>
            </p:txBody>
          </p:sp>
          <p:sp>
            <p:nvSpPr>
              <p:cNvPr id="21" name="Text Box 21"/>
              <p:cNvSpPr txBox="1">
                <a:spLocks noChangeArrowheads="1"/>
              </p:cNvSpPr>
              <p:nvPr/>
            </p:nvSpPr>
            <p:spPr bwMode="auto">
              <a:xfrm>
                <a:off x="6255375" y="4746000"/>
                <a:ext cx="1905000"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smtClean="0">
                    <a:solidFill>
                      <a:srgbClr val="333333"/>
                    </a:solidFill>
                    <a:latin typeface="Trebuchet MS" pitchFamily="34" charset="0"/>
                  </a:rPr>
                  <a:t>Late Bargaining</a:t>
                </a:r>
                <a:endParaRPr lang="en-GB" altLang="en-US" sz="2400" b="1" dirty="0">
                  <a:solidFill>
                    <a:srgbClr val="333333"/>
                  </a:solidFill>
                  <a:latin typeface="Trebuchet MS" pitchFamily="34" charset="0"/>
                </a:endParaRPr>
              </a:p>
            </p:txBody>
          </p:sp>
        </p:grpSp>
        <p:sp>
          <p:nvSpPr>
            <p:cNvPr id="6" name="Text Box 18"/>
            <p:cNvSpPr txBox="1">
              <a:spLocks noChangeArrowheads="1"/>
            </p:cNvSpPr>
            <p:nvPr/>
          </p:nvSpPr>
          <p:spPr bwMode="auto">
            <a:xfrm>
              <a:off x="5575783" y="255364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Opening</a:t>
              </a:r>
            </a:p>
          </p:txBody>
        </p:sp>
      </p:grpSp>
      <p:sp>
        <p:nvSpPr>
          <p:cNvPr id="23"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The phases of mediation</a:t>
            </a:r>
          </a:p>
        </p:txBody>
      </p:sp>
      <p:pic>
        <p:nvPicPr>
          <p:cNvPr id="2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8077903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nSpc>
                <a:spcPct val="125000"/>
              </a:lnSpc>
              <a:buClr>
                <a:srgbClr val="FFC000"/>
              </a:buClr>
              <a:buFont typeface="Arial" panose="020B0604020202020204" pitchFamily="34" charset="0"/>
              <a:buNone/>
            </a:pPr>
            <a:r>
              <a:rPr lang="en-GB" altLang="en-US" sz="2200" b="1" dirty="0">
                <a:solidFill>
                  <a:srgbClr val="0070C0"/>
                </a:solidFill>
                <a:latin typeface="Humnst777 BT" pitchFamily="34" charset="0"/>
                <a:cs typeface="Arial" pitchFamily="34" charset="0"/>
              </a:rPr>
              <a:t>Mediator</a:t>
            </a:r>
          </a:p>
          <a:p>
            <a:pPr>
              <a:lnSpc>
                <a:spcPct val="125000"/>
              </a:lnSpc>
              <a:spcBef>
                <a:spcPct val="0"/>
              </a:spcBef>
              <a:buClr>
                <a:srgbClr val="FFC000"/>
              </a:buClr>
            </a:pPr>
            <a:r>
              <a:rPr lang="en-GB" altLang="en-US" sz="2200" dirty="0">
                <a:solidFill>
                  <a:srgbClr val="0070C0"/>
                </a:solidFill>
                <a:latin typeface="Humnst777 BT" pitchFamily="34" charset="0"/>
                <a:cs typeface="Arial" pitchFamily="34" charset="0"/>
              </a:rPr>
              <a:t>Reality testing- BATNA and WATNA</a:t>
            </a:r>
          </a:p>
          <a:p>
            <a:pPr>
              <a:lnSpc>
                <a:spcPct val="125000"/>
              </a:lnSpc>
              <a:spcBef>
                <a:spcPct val="0"/>
              </a:spcBef>
              <a:buClr>
                <a:srgbClr val="FFC000"/>
              </a:buClr>
            </a:pPr>
            <a:r>
              <a:rPr lang="en-GB" altLang="en-US" sz="2200" dirty="0">
                <a:solidFill>
                  <a:srgbClr val="0070C0"/>
                </a:solidFill>
                <a:latin typeface="Humnst777 BT" pitchFamily="34" charset="0"/>
                <a:cs typeface="Arial" pitchFamily="34" charset="0"/>
              </a:rPr>
              <a:t>Risk analysis</a:t>
            </a:r>
          </a:p>
          <a:p>
            <a:pPr>
              <a:lnSpc>
                <a:spcPct val="125000"/>
              </a:lnSpc>
              <a:spcBef>
                <a:spcPct val="0"/>
              </a:spcBef>
              <a:buClr>
                <a:srgbClr val="FFC000"/>
              </a:buClr>
            </a:pPr>
            <a:r>
              <a:rPr lang="en-GB" altLang="en-US" sz="2200" dirty="0">
                <a:solidFill>
                  <a:srgbClr val="0070C0"/>
                </a:solidFill>
                <a:latin typeface="Humnst777 BT" pitchFamily="34" charset="0"/>
                <a:cs typeface="Arial" pitchFamily="34" charset="0"/>
              </a:rPr>
              <a:t>Uses strategies to break impasse</a:t>
            </a:r>
          </a:p>
          <a:p>
            <a:pPr>
              <a:lnSpc>
                <a:spcPct val="125000"/>
              </a:lnSpc>
              <a:buClr>
                <a:srgbClr val="FFC000"/>
              </a:buClr>
              <a:buFont typeface="Arial" panose="020B0604020202020204" pitchFamily="34" charset="0"/>
              <a:buNone/>
            </a:pPr>
            <a:r>
              <a:rPr lang="en-GB" altLang="en-US" sz="2200" b="1" dirty="0">
                <a:solidFill>
                  <a:srgbClr val="0070C0"/>
                </a:solidFill>
                <a:latin typeface="Humnst777 BT" pitchFamily="34" charset="0"/>
                <a:cs typeface="Arial" pitchFamily="34" charset="0"/>
              </a:rPr>
              <a:t>Lawyer</a:t>
            </a:r>
          </a:p>
          <a:p>
            <a:pPr>
              <a:lnSpc>
                <a:spcPct val="125000"/>
              </a:lnSpc>
              <a:spcBef>
                <a:spcPct val="0"/>
              </a:spcBef>
              <a:buClr>
                <a:srgbClr val="FFC000"/>
              </a:buClr>
            </a:pPr>
            <a:r>
              <a:rPr lang="en-GB" altLang="en-US" sz="2200" dirty="0">
                <a:solidFill>
                  <a:srgbClr val="0070C0"/>
                </a:solidFill>
                <a:latin typeface="Humnst777 BT" pitchFamily="34" charset="0"/>
                <a:cs typeface="Arial" pitchFamily="34" charset="0"/>
              </a:rPr>
              <a:t>Realistic assessment of strengths and weaknesses of the case</a:t>
            </a:r>
          </a:p>
          <a:p>
            <a:pPr>
              <a:lnSpc>
                <a:spcPct val="125000"/>
              </a:lnSpc>
              <a:spcBef>
                <a:spcPct val="0"/>
              </a:spcBef>
              <a:buClr>
                <a:srgbClr val="FFC000"/>
              </a:buClr>
            </a:pPr>
            <a:r>
              <a:rPr lang="en-GB" altLang="en-US" sz="2200" dirty="0">
                <a:solidFill>
                  <a:srgbClr val="0070C0"/>
                </a:solidFill>
                <a:latin typeface="Humnst777 BT" pitchFamily="34" charset="0"/>
                <a:cs typeface="Arial" pitchFamily="34" charset="0"/>
              </a:rPr>
              <a:t>Reviews BATNA</a:t>
            </a:r>
          </a:p>
          <a:p>
            <a:pPr>
              <a:lnSpc>
                <a:spcPct val="125000"/>
              </a:lnSpc>
              <a:spcBef>
                <a:spcPct val="0"/>
              </a:spcBef>
              <a:buClr>
                <a:srgbClr val="FFC000"/>
              </a:buClr>
            </a:pPr>
            <a:r>
              <a:rPr lang="en-GB" altLang="en-US" sz="2200" dirty="0">
                <a:solidFill>
                  <a:srgbClr val="0070C0"/>
                </a:solidFill>
                <a:latin typeface="Humnst777 BT" pitchFamily="34" charset="0"/>
                <a:cs typeface="Arial" pitchFamily="34" charset="0"/>
              </a:rPr>
              <a:t>Re-assesses costs </a:t>
            </a:r>
          </a:p>
          <a:p>
            <a:pPr>
              <a:lnSpc>
                <a:spcPct val="125000"/>
              </a:lnSpc>
              <a:buClr>
                <a:srgbClr val="FFC000"/>
              </a:buClr>
              <a:buFont typeface="Arial" panose="020B0604020202020204" pitchFamily="34" charset="0"/>
              <a:buNone/>
            </a:pPr>
            <a:r>
              <a:rPr lang="en-GB" altLang="en-US" sz="2200" b="1" dirty="0">
                <a:solidFill>
                  <a:srgbClr val="0070C0"/>
                </a:solidFill>
                <a:latin typeface="Humnst777 BT" pitchFamily="34" charset="0"/>
                <a:cs typeface="Arial" pitchFamily="34" charset="0"/>
              </a:rPr>
              <a:t>Client</a:t>
            </a:r>
          </a:p>
          <a:p>
            <a:pPr>
              <a:lnSpc>
                <a:spcPct val="125000"/>
              </a:lnSpc>
              <a:spcBef>
                <a:spcPct val="0"/>
              </a:spcBef>
              <a:buClr>
                <a:srgbClr val="FFC000"/>
              </a:buClr>
            </a:pPr>
            <a:r>
              <a:rPr lang="en-GB" altLang="en-US" sz="2200" dirty="0">
                <a:solidFill>
                  <a:srgbClr val="0070C0"/>
                </a:solidFill>
                <a:latin typeface="Humnst777 BT" pitchFamily="34" charset="0"/>
                <a:cs typeface="Arial" pitchFamily="34" charset="0"/>
              </a:rPr>
              <a:t> Have reached the “point of despair”</a:t>
            </a:r>
          </a:p>
          <a:p>
            <a:pPr>
              <a:lnSpc>
                <a:spcPct val="125000"/>
              </a:lnSpc>
              <a:spcBef>
                <a:spcPct val="0"/>
              </a:spcBef>
              <a:buClr>
                <a:srgbClr val="FFC000"/>
              </a:buClr>
            </a:pPr>
            <a:r>
              <a:rPr lang="en-GB" altLang="en-US" sz="2200" dirty="0">
                <a:solidFill>
                  <a:srgbClr val="0070C0"/>
                </a:solidFill>
                <a:latin typeface="Humnst777 BT" pitchFamily="34" charset="0"/>
                <a:cs typeface="Arial" pitchFamily="34" charset="0"/>
              </a:rPr>
              <a:t>Adjusts expectations based on reality testing</a:t>
            </a:r>
          </a:p>
          <a:p>
            <a:pPr>
              <a:lnSpc>
                <a:spcPct val="125000"/>
              </a:lnSpc>
              <a:spcBef>
                <a:spcPct val="0"/>
              </a:spcBef>
              <a:buClr>
                <a:srgbClr val="FFC000"/>
              </a:buClr>
            </a:pPr>
            <a:r>
              <a:rPr lang="en-GB" altLang="en-US" sz="2200" dirty="0">
                <a:solidFill>
                  <a:srgbClr val="0070C0"/>
                </a:solidFill>
                <a:latin typeface="Humnst777 BT" pitchFamily="34" charset="0"/>
                <a:cs typeface="Arial" pitchFamily="34" charset="0"/>
              </a:rPr>
              <a:t>Makes and reviews offers</a:t>
            </a:r>
          </a:p>
          <a:p>
            <a:endParaRPr lang="en-GB" dirty="0"/>
          </a:p>
        </p:txBody>
      </p:sp>
      <p:sp>
        <p:nvSpPr>
          <p:cNvPr id="5" name="Text Box 2"/>
          <p:cNvSpPr txBox="1">
            <a:spLocks noChangeArrowheads="1"/>
          </p:cNvSpPr>
          <p:nvPr/>
        </p:nvSpPr>
        <p:spPr bwMode="auto">
          <a:xfrm>
            <a:off x="1539079" y="414389"/>
            <a:ext cx="663332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Roles during late bargaining - Deadlock</a:t>
            </a:r>
          </a:p>
        </p:txBody>
      </p:sp>
      <p:pic>
        <p:nvPicPr>
          <p:cNvPr id="8" name="Picture 5"/>
          <p:cNvPicPr>
            <a:picLocks noChangeAspect="1" noChangeArrowheads="1"/>
          </p:cNvPicPr>
          <p:nvPr/>
        </p:nvPicPr>
        <p:blipFill>
          <a:blip r:embed="rId2"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3060508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604518" y="1505476"/>
            <a:ext cx="6172200" cy="4800600"/>
            <a:chOff x="1758808" y="1291570"/>
            <a:chExt cx="6172200" cy="4800600"/>
          </a:xfrm>
        </p:grpSpPr>
        <p:grpSp>
          <p:nvGrpSpPr>
            <p:cNvPr id="5" name="Group 4"/>
            <p:cNvGrpSpPr/>
            <p:nvPr/>
          </p:nvGrpSpPr>
          <p:grpSpPr>
            <a:xfrm>
              <a:off x="1758808" y="1291570"/>
              <a:ext cx="6172200" cy="4800600"/>
              <a:chOff x="2438400" y="1790700"/>
              <a:chExt cx="6172200" cy="4800600"/>
            </a:xfrm>
          </p:grpSpPr>
          <p:sp>
            <p:nvSpPr>
              <p:cNvPr id="7" name="Oval 5"/>
              <p:cNvSpPr>
                <a:spLocks noChangeArrowheads="1"/>
              </p:cNvSpPr>
              <p:nvPr/>
            </p:nvSpPr>
            <p:spPr bwMode="auto">
              <a:xfrm>
                <a:off x="2438400" y="17907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8" name="Oval 6"/>
              <p:cNvSpPr>
                <a:spLocks noChangeArrowheads="1"/>
              </p:cNvSpPr>
              <p:nvPr/>
            </p:nvSpPr>
            <p:spPr bwMode="auto">
              <a:xfrm>
                <a:off x="2438400" y="36576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9" name="Oval 7"/>
              <p:cNvSpPr>
                <a:spLocks noChangeArrowheads="1"/>
              </p:cNvSpPr>
              <p:nvPr/>
            </p:nvSpPr>
            <p:spPr bwMode="auto">
              <a:xfrm>
                <a:off x="2438400" y="5524500"/>
                <a:ext cx="2819400" cy="1066800"/>
              </a:xfrm>
              <a:prstGeom prst="ellipse">
                <a:avLst/>
              </a:prstGeom>
              <a:solidFill>
                <a:srgbClr val="FFC000"/>
              </a:solidFill>
              <a:ln>
                <a:solidFill>
                  <a:srgbClr val="FFC000"/>
                </a:solid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0" name="Oval 8"/>
              <p:cNvSpPr>
                <a:spLocks noChangeArrowheads="1"/>
              </p:cNvSpPr>
              <p:nvPr/>
            </p:nvSpPr>
            <p:spPr bwMode="auto">
              <a:xfrm>
                <a:off x="5791200" y="2781300"/>
                <a:ext cx="2819400" cy="1066800"/>
              </a:xfrm>
              <a:prstGeom prst="ellipse">
                <a:avLst/>
              </a:prstGeom>
              <a:solidFill>
                <a:schemeClr val="bg1">
                  <a:lumMod val="8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sp>
            <p:nvSpPr>
              <p:cNvPr id="11" name="Oval 9"/>
              <p:cNvSpPr>
                <a:spLocks noChangeArrowheads="1"/>
              </p:cNvSpPr>
              <p:nvPr/>
            </p:nvSpPr>
            <p:spPr bwMode="auto">
              <a:xfrm>
                <a:off x="5791200" y="4648200"/>
                <a:ext cx="2819400" cy="1066800"/>
              </a:xfrm>
              <a:prstGeom prst="ellipse">
                <a:avLst/>
              </a:prstGeom>
              <a:solidFill>
                <a:schemeClr val="bg1">
                  <a:lumMod val="85000"/>
                </a:schemeClr>
              </a:solidFill>
              <a:ln>
                <a:noFill/>
              </a:ln>
              <a:effectLst/>
            </p:spPr>
            <p:txBody>
              <a:bodyPr wrap="none" anchor="ct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eaLnBrk="1" hangingPunct="1">
                  <a:spcBef>
                    <a:spcPct val="0"/>
                  </a:spcBef>
                  <a:buFontTx/>
                  <a:buNone/>
                </a:pPr>
                <a:endParaRPr lang="en-US" altLang="en-US" sz="2400"/>
              </a:p>
            </p:txBody>
          </p:sp>
          <p:cxnSp>
            <p:nvCxnSpPr>
              <p:cNvPr id="12" name="AutoShape 10"/>
              <p:cNvCxnSpPr>
                <a:cxnSpLocks noChangeShapeType="1"/>
                <a:stCxn id="7" idx="6"/>
                <a:endCxn id="10" idx="1"/>
              </p:cNvCxnSpPr>
              <p:nvPr/>
            </p:nvCxnSpPr>
            <p:spPr bwMode="auto">
              <a:xfrm>
                <a:off x="5257800" y="2324100"/>
                <a:ext cx="946292" cy="613429"/>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3" name="AutoShape 11"/>
              <p:cNvCxnSpPr>
                <a:cxnSpLocks noChangeShapeType="1"/>
                <a:stCxn id="10" idx="3"/>
                <a:endCxn id="8" idx="6"/>
              </p:cNvCxnSpPr>
              <p:nvPr/>
            </p:nvCxnSpPr>
            <p:spPr bwMode="auto">
              <a:xfrm rot="5400000">
                <a:off x="5481382" y="34682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4" name="AutoShape 12"/>
              <p:cNvCxnSpPr>
                <a:cxnSpLocks noChangeShapeType="1"/>
                <a:stCxn id="11" idx="1"/>
                <a:endCxn id="8" idx="6"/>
              </p:cNvCxnSpPr>
              <p:nvPr/>
            </p:nvCxnSpPr>
            <p:spPr bwMode="auto">
              <a:xfrm rot="16200000" flipV="1">
                <a:off x="5424232" y="402456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AutoShape 14"/>
              <p:cNvCxnSpPr>
                <a:cxnSpLocks noChangeShapeType="1"/>
                <a:stCxn id="8" idx="5"/>
                <a:endCxn id="11" idx="2"/>
              </p:cNvCxnSpPr>
              <p:nvPr/>
            </p:nvCxnSpPr>
            <p:spPr bwMode="auto">
              <a:xfrm rot="16200000" flipH="1">
                <a:off x="5011340" y="4401739"/>
                <a:ext cx="6134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6" name="AutoShape 15"/>
              <p:cNvCxnSpPr>
                <a:cxnSpLocks noChangeShapeType="1"/>
                <a:stCxn id="9" idx="7"/>
                <a:endCxn id="11" idx="2"/>
              </p:cNvCxnSpPr>
              <p:nvPr/>
            </p:nvCxnSpPr>
            <p:spPr bwMode="auto">
              <a:xfrm rot="5400000" flipH="1" flipV="1">
                <a:off x="5068490" y="495801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AutoShape 16"/>
              <p:cNvCxnSpPr>
                <a:cxnSpLocks noChangeShapeType="1"/>
                <a:stCxn id="11" idx="3"/>
                <a:endCxn id="9" idx="6"/>
              </p:cNvCxnSpPr>
              <p:nvPr/>
            </p:nvCxnSpPr>
            <p:spPr bwMode="auto">
              <a:xfrm rot="5400000">
                <a:off x="5481382" y="5335189"/>
                <a:ext cx="499129" cy="946292"/>
              </a:xfrm>
              <a:prstGeom prst="curvedConnector2">
                <a:avLst/>
              </a:prstGeom>
              <a:noFill/>
              <a:ln w="57150">
                <a:solidFill>
                  <a:srgbClr val="FF3333"/>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 name="Text Box 17"/>
              <p:cNvSpPr txBox="1">
                <a:spLocks noChangeArrowheads="1"/>
              </p:cNvSpPr>
              <p:nvPr/>
            </p:nvSpPr>
            <p:spPr bwMode="auto">
              <a:xfrm>
                <a:off x="2895600" y="20955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Preparation</a:t>
                </a:r>
              </a:p>
            </p:txBody>
          </p:sp>
          <p:sp>
            <p:nvSpPr>
              <p:cNvPr id="19" name="Text Box 19"/>
              <p:cNvSpPr txBox="1">
                <a:spLocks noChangeArrowheads="1"/>
              </p:cNvSpPr>
              <p:nvPr/>
            </p:nvSpPr>
            <p:spPr bwMode="auto">
              <a:xfrm>
                <a:off x="2895600" y="39243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a:solidFill>
                      <a:srgbClr val="333333"/>
                    </a:solidFill>
                    <a:latin typeface="Trebuchet MS" pitchFamily="34" charset="0"/>
                  </a:rPr>
                  <a:t>Exploration</a:t>
                </a:r>
              </a:p>
            </p:txBody>
          </p:sp>
          <p:sp>
            <p:nvSpPr>
              <p:cNvPr id="20" name="Text Box 20"/>
              <p:cNvSpPr txBox="1">
                <a:spLocks noChangeArrowheads="1"/>
              </p:cNvSpPr>
              <p:nvPr/>
            </p:nvSpPr>
            <p:spPr bwMode="auto">
              <a:xfrm>
                <a:off x="2880800" y="5808335"/>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Concluding</a:t>
                </a:r>
              </a:p>
            </p:txBody>
          </p:sp>
          <p:sp>
            <p:nvSpPr>
              <p:cNvPr id="21" name="Text Box 21"/>
              <p:cNvSpPr txBox="1">
                <a:spLocks noChangeArrowheads="1"/>
              </p:cNvSpPr>
              <p:nvPr/>
            </p:nvSpPr>
            <p:spPr bwMode="auto">
              <a:xfrm>
                <a:off x="6255375" y="4950767"/>
                <a:ext cx="1905000"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smtClean="0">
                    <a:solidFill>
                      <a:srgbClr val="333333"/>
                    </a:solidFill>
                    <a:latin typeface="Trebuchet MS" pitchFamily="34" charset="0"/>
                  </a:rPr>
                  <a:t>Bargaining</a:t>
                </a:r>
                <a:endParaRPr lang="en-GB" altLang="en-US" sz="2400" b="1" dirty="0">
                  <a:solidFill>
                    <a:srgbClr val="333333"/>
                  </a:solidFill>
                  <a:latin typeface="Trebuchet MS" pitchFamily="34" charset="0"/>
                </a:endParaRPr>
              </a:p>
            </p:txBody>
          </p:sp>
        </p:grpSp>
        <p:sp>
          <p:nvSpPr>
            <p:cNvPr id="6" name="Text Box 18"/>
            <p:cNvSpPr txBox="1">
              <a:spLocks noChangeArrowheads="1"/>
            </p:cNvSpPr>
            <p:nvPr/>
          </p:nvSpPr>
          <p:spPr bwMode="auto">
            <a:xfrm>
              <a:off x="5575783" y="255364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66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Char char="•"/>
                <a:defRPr sz="3200">
                  <a:solidFill>
                    <a:schemeClr val="tx1"/>
                  </a:solidFill>
                  <a:latin typeface="Times New Roman" pitchFamily="18" charset="0"/>
                </a:defRPr>
              </a:lvl1pPr>
              <a:lvl2pPr marL="742950" indent="-285750" eaLnBrk="0" hangingPunct="0">
                <a:spcBef>
                  <a:spcPct val="20000"/>
                </a:spcBef>
                <a:buChar char="–"/>
                <a:defRPr sz="2800">
                  <a:solidFill>
                    <a:schemeClr val="tx1"/>
                  </a:solidFill>
                  <a:latin typeface="Times New Roman" pitchFamily="18" charset="0"/>
                </a:defRPr>
              </a:lvl2pPr>
              <a:lvl3pPr marL="1143000" indent="-228600" eaLnBrk="0" hangingPunct="0">
                <a:spcBef>
                  <a:spcPct val="20000"/>
                </a:spcBef>
                <a:buChar char="•"/>
                <a:defRPr sz="2400">
                  <a:solidFill>
                    <a:schemeClr val="tx1"/>
                  </a:solidFill>
                  <a:latin typeface="Times New Roman" pitchFamily="18" charset="0"/>
                </a:defRPr>
              </a:lvl3pPr>
              <a:lvl4pPr marL="1600200" indent="-228600" eaLnBrk="0" hangingPunct="0">
                <a:spcBef>
                  <a:spcPct val="20000"/>
                </a:spcBef>
                <a:buChar char="–"/>
                <a:defRPr sz="2000">
                  <a:solidFill>
                    <a:schemeClr val="tx1"/>
                  </a:solidFill>
                  <a:latin typeface="Times New Roman" pitchFamily="18" charset="0"/>
                </a:defRPr>
              </a:lvl4pPr>
              <a:lvl5pPr marL="2057400" indent="-228600" eaLnBrk="0" hangingPunct="0">
                <a:spcBef>
                  <a:spcPct val="20000"/>
                </a:spcBef>
                <a:buChar char="»"/>
                <a:defRPr sz="2000">
                  <a:solidFill>
                    <a:schemeClr val="tx1"/>
                  </a:solidFill>
                  <a:latin typeface="Times New Roman" pitchFamily="18" charset="0"/>
                </a:defRPr>
              </a:lvl5pPr>
              <a:lvl6pPr marL="2514600" indent="-228600" eaLnBrk="0" fontAlgn="base" hangingPunct="0">
                <a:spcBef>
                  <a:spcPct val="20000"/>
                </a:spcBef>
                <a:spcAft>
                  <a:spcPct val="0"/>
                </a:spcAft>
                <a:buChar char="»"/>
                <a:defRPr sz="2000">
                  <a:solidFill>
                    <a:schemeClr val="tx1"/>
                  </a:solidFill>
                  <a:latin typeface="Times New Roman" pitchFamily="18" charset="0"/>
                </a:defRPr>
              </a:lvl6pPr>
              <a:lvl7pPr marL="2971800" indent="-228600" eaLnBrk="0" fontAlgn="base" hangingPunct="0">
                <a:spcBef>
                  <a:spcPct val="20000"/>
                </a:spcBef>
                <a:spcAft>
                  <a:spcPct val="0"/>
                </a:spcAft>
                <a:buChar char="»"/>
                <a:defRPr sz="2000">
                  <a:solidFill>
                    <a:schemeClr val="tx1"/>
                  </a:solidFill>
                  <a:latin typeface="Times New Roman" pitchFamily="18" charset="0"/>
                </a:defRPr>
              </a:lvl7pPr>
              <a:lvl8pPr marL="3429000" indent="-228600" eaLnBrk="0" fontAlgn="base" hangingPunct="0">
                <a:spcBef>
                  <a:spcPct val="20000"/>
                </a:spcBef>
                <a:spcAft>
                  <a:spcPct val="0"/>
                </a:spcAft>
                <a:buChar char="»"/>
                <a:defRPr sz="2000">
                  <a:solidFill>
                    <a:schemeClr val="tx1"/>
                  </a:solidFill>
                  <a:latin typeface="Times New Roman" pitchFamily="18" charset="0"/>
                </a:defRPr>
              </a:lvl8pPr>
              <a:lvl9pPr marL="3886200" indent="-228600" eaLnBrk="0" fontAlgn="base" hangingPunct="0">
                <a:spcBef>
                  <a:spcPct val="20000"/>
                </a:spcBef>
                <a:spcAft>
                  <a:spcPct val="0"/>
                </a:spcAft>
                <a:buChar char="»"/>
                <a:defRPr sz="2000">
                  <a:solidFill>
                    <a:schemeClr val="tx1"/>
                  </a:solidFill>
                  <a:latin typeface="Times New Roman" pitchFamily="18" charset="0"/>
                </a:defRPr>
              </a:lvl9pPr>
            </a:lstStyle>
            <a:p>
              <a:pPr algn="ctr">
                <a:spcBef>
                  <a:spcPct val="50000"/>
                </a:spcBef>
                <a:buFontTx/>
                <a:buNone/>
              </a:pPr>
              <a:r>
                <a:rPr lang="en-GB" altLang="en-US" sz="2400" b="1" dirty="0">
                  <a:solidFill>
                    <a:srgbClr val="333333"/>
                  </a:solidFill>
                  <a:latin typeface="Trebuchet MS" pitchFamily="34" charset="0"/>
                </a:rPr>
                <a:t>Opening</a:t>
              </a:r>
            </a:p>
          </p:txBody>
        </p:sp>
      </p:grpSp>
      <p:sp>
        <p:nvSpPr>
          <p:cNvPr id="23" name="Text Box 2"/>
          <p:cNvSpPr txBox="1">
            <a:spLocks noChangeArrowheads="1"/>
          </p:cNvSpPr>
          <p:nvPr/>
        </p:nvSpPr>
        <p:spPr bwMode="auto">
          <a:xfrm>
            <a:off x="1600200" y="384175"/>
            <a:ext cx="53340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The phases of mediation</a:t>
            </a:r>
          </a:p>
        </p:txBody>
      </p:sp>
      <p:pic>
        <p:nvPicPr>
          <p:cNvPr id="25"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205460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92500" lnSpcReduction="10000"/>
          </a:bodyPr>
          <a:lstStyle/>
          <a:p>
            <a:pPr>
              <a:lnSpc>
                <a:spcPct val="135000"/>
              </a:lnSpc>
              <a:spcBef>
                <a:spcPct val="0"/>
              </a:spcBef>
              <a:buClr>
                <a:srgbClr val="FFC000"/>
              </a:buClr>
            </a:pPr>
            <a:r>
              <a:rPr lang="en-GB" altLang="en-GB" sz="2200" dirty="0">
                <a:solidFill>
                  <a:srgbClr val="0070C0"/>
                </a:solidFill>
                <a:latin typeface="Humnst777 BT" pitchFamily="34" charset="0"/>
                <a:cs typeface="Arial" pitchFamily="34" charset="0"/>
              </a:rPr>
              <a:t>The settlement must be viable and workable</a:t>
            </a:r>
          </a:p>
          <a:p>
            <a:pPr>
              <a:lnSpc>
                <a:spcPct val="135000"/>
              </a:lnSpc>
              <a:spcBef>
                <a:spcPct val="0"/>
              </a:spcBef>
              <a:buClr>
                <a:srgbClr val="FFC000"/>
              </a:buClr>
            </a:pPr>
            <a:endParaRPr lang="en-GB" altLang="en-GB" sz="2200" dirty="0">
              <a:solidFill>
                <a:srgbClr val="0070C0"/>
              </a:solidFill>
              <a:latin typeface="Humnst777 BT" pitchFamily="34" charset="0"/>
              <a:cs typeface="Arial" pitchFamily="34" charset="0"/>
            </a:endParaRPr>
          </a:p>
          <a:p>
            <a:pPr>
              <a:lnSpc>
                <a:spcPct val="135000"/>
              </a:lnSpc>
              <a:spcBef>
                <a:spcPct val="0"/>
              </a:spcBef>
              <a:buClr>
                <a:srgbClr val="FFC000"/>
              </a:buClr>
            </a:pPr>
            <a:r>
              <a:rPr lang="en-GB" altLang="en-GB" sz="2200" dirty="0">
                <a:solidFill>
                  <a:srgbClr val="0070C0"/>
                </a:solidFill>
                <a:latin typeface="Humnst777 BT" pitchFamily="34" charset="0"/>
                <a:cs typeface="Arial" pitchFamily="34" charset="0"/>
              </a:rPr>
              <a:t> Satisfy all parties</a:t>
            </a:r>
          </a:p>
          <a:p>
            <a:pPr>
              <a:lnSpc>
                <a:spcPct val="135000"/>
              </a:lnSpc>
              <a:spcBef>
                <a:spcPct val="0"/>
              </a:spcBef>
              <a:buClr>
                <a:srgbClr val="FFC000"/>
              </a:buClr>
            </a:pPr>
            <a:endParaRPr lang="en-GB" altLang="en-GB" sz="2200" dirty="0">
              <a:solidFill>
                <a:srgbClr val="0070C0"/>
              </a:solidFill>
              <a:latin typeface="Humnst777 BT" pitchFamily="34" charset="0"/>
              <a:cs typeface="Arial" pitchFamily="34" charset="0"/>
            </a:endParaRPr>
          </a:p>
          <a:p>
            <a:pPr>
              <a:lnSpc>
                <a:spcPct val="135000"/>
              </a:lnSpc>
              <a:spcBef>
                <a:spcPct val="0"/>
              </a:spcBef>
              <a:buClr>
                <a:srgbClr val="FFC000"/>
              </a:buClr>
            </a:pPr>
            <a:r>
              <a:rPr lang="en-GB" altLang="en-GB" sz="2200" dirty="0">
                <a:solidFill>
                  <a:srgbClr val="0070C0"/>
                </a:solidFill>
                <a:latin typeface="Humnst777 BT" pitchFamily="34" charset="0"/>
                <a:cs typeface="Arial" pitchFamily="34" charset="0"/>
              </a:rPr>
              <a:t> Deals with all issues in dispute</a:t>
            </a:r>
          </a:p>
          <a:p>
            <a:pPr>
              <a:lnSpc>
                <a:spcPct val="135000"/>
              </a:lnSpc>
              <a:spcBef>
                <a:spcPct val="0"/>
              </a:spcBef>
              <a:buClr>
                <a:srgbClr val="FFC000"/>
              </a:buClr>
            </a:pPr>
            <a:endParaRPr lang="en-GB" altLang="en-GB" sz="2200" dirty="0">
              <a:solidFill>
                <a:srgbClr val="0070C0"/>
              </a:solidFill>
              <a:latin typeface="Humnst777 BT" pitchFamily="34" charset="0"/>
              <a:cs typeface="Arial" pitchFamily="34" charset="0"/>
            </a:endParaRPr>
          </a:p>
          <a:p>
            <a:pPr>
              <a:lnSpc>
                <a:spcPct val="135000"/>
              </a:lnSpc>
              <a:spcBef>
                <a:spcPct val="0"/>
              </a:spcBef>
              <a:buClr>
                <a:srgbClr val="FFC000"/>
              </a:buClr>
            </a:pPr>
            <a:r>
              <a:rPr lang="en-GB" altLang="en-GB" sz="2200" dirty="0">
                <a:solidFill>
                  <a:srgbClr val="0070C0"/>
                </a:solidFill>
                <a:latin typeface="Humnst777 BT" pitchFamily="34" charset="0"/>
                <a:cs typeface="Arial" pitchFamily="34" charset="0"/>
              </a:rPr>
              <a:t> Minimise likelihood of future disputes</a:t>
            </a:r>
          </a:p>
          <a:p>
            <a:pPr>
              <a:lnSpc>
                <a:spcPct val="135000"/>
              </a:lnSpc>
              <a:spcBef>
                <a:spcPct val="0"/>
              </a:spcBef>
              <a:buClr>
                <a:srgbClr val="FFC000"/>
              </a:buClr>
            </a:pPr>
            <a:endParaRPr lang="en-GB" altLang="en-GB" sz="2200" dirty="0">
              <a:solidFill>
                <a:srgbClr val="0070C0"/>
              </a:solidFill>
              <a:latin typeface="Humnst777 BT" pitchFamily="34" charset="0"/>
              <a:cs typeface="Arial" pitchFamily="34" charset="0"/>
            </a:endParaRPr>
          </a:p>
          <a:p>
            <a:pPr>
              <a:lnSpc>
                <a:spcPct val="135000"/>
              </a:lnSpc>
              <a:spcBef>
                <a:spcPct val="0"/>
              </a:spcBef>
              <a:buClr>
                <a:srgbClr val="FFC000"/>
              </a:buClr>
            </a:pPr>
            <a:r>
              <a:rPr lang="en-GB" altLang="en-GB" sz="2200" dirty="0">
                <a:solidFill>
                  <a:srgbClr val="0070C0"/>
                </a:solidFill>
                <a:latin typeface="Humnst777 BT" pitchFamily="34" charset="0"/>
                <a:cs typeface="Arial" pitchFamily="34" charset="0"/>
              </a:rPr>
              <a:t> The best settlement is the parties’ not the mediators’</a:t>
            </a:r>
          </a:p>
          <a:p>
            <a:pPr>
              <a:lnSpc>
                <a:spcPct val="135000"/>
              </a:lnSpc>
              <a:spcBef>
                <a:spcPct val="0"/>
              </a:spcBef>
              <a:buClr>
                <a:srgbClr val="FFC000"/>
              </a:buClr>
            </a:pPr>
            <a:endParaRPr lang="en-GB" altLang="en-GB" sz="2200" dirty="0">
              <a:solidFill>
                <a:srgbClr val="0070C0"/>
              </a:solidFill>
              <a:latin typeface="Humnst777 BT" pitchFamily="34" charset="0"/>
              <a:cs typeface="Arial" pitchFamily="34" charset="0"/>
            </a:endParaRPr>
          </a:p>
          <a:p>
            <a:pPr>
              <a:lnSpc>
                <a:spcPct val="135000"/>
              </a:lnSpc>
              <a:spcBef>
                <a:spcPct val="0"/>
              </a:spcBef>
              <a:buClr>
                <a:srgbClr val="FFC000"/>
              </a:buClr>
            </a:pPr>
            <a:r>
              <a:rPr lang="en-GB" altLang="en-GB" sz="2200" dirty="0">
                <a:solidFill>
                  <a:srgbClr val="0070C0"/>
                </a:solidFill>
                <a:latin typeface="Humnst777 BT" pitchFamily="34" charset="0"/>
                <a:cs typeface="Arial" pitchFamily="34" charset="0"/>
              </a:rPr>
              <a:t> Put settlement in writing</a:t>
            </a:r>
          </a:p>
          <a:p>
            <a:endParaRPr lang="en-GB" dirty="0"/>
          </a:p>
        </p:txBody>
      </p:sp>
      <p:sp>
        <p:nvSpPr>
          <p:cNvPr id="4" name="Text Box 2"/>
          <p:cNvSpPr txBox="1">
            <a:spLocks noChangeArrowheads="1"/>
          </p:cNvSpPr>
          <p:nvPr/>
        </p:nvSpPr>
        <p:spPr bwMode="auto">
          <a:xfrm>
            <a:off x="1600200" y="384175"/>
            <a:ext cx="6140152" cy="507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Clr>
                <a:srgbClr val="FF0000"/>
              </a:buClr>
              <a:buChar char="•"/>
              <a:defRPr sz="2000">
                <a:solidFill>
                  <a:schemeClr val="bg1"/>
                </a:solidFill>
                <a:latin typeface="Trebuchet MS" pitchFamily="34" charset="0"/>
              </a:defRPr>
            </a:lvl1pPr>
            <a:lvl2pPr marL="742950" indent="-285750" eaLnBrk="0" hangingPunct="0">
              <a:spcBef>
                <a:spcPct val="20000"/>
              </a:spcBef>
              <a:buClr>
                <a:srgbClr val="FF0000"/>
              </a:buClr>
              <a:buChar char="•"/>
              <a:defRPr sz="2000">
                <a:solidFill>
                  <a:schemeClr val="bg1"/>
                </a:solidFill>
                <a:latin typeface="Trebuchet MS" pitchFamily="34" charset="0"/>
              </a:defRPr>
            </a:lvl2pPr>
            <a:lvl3pPr marL="1143000" indent="-228600" eaLnBrk="0" hangingPunct="0">
              <a:spcBef>
                <a:spcPct val="20000"/>
              </a:spcBef>
              <a:buClr>
                <a:srgbClr val="FF0000"/>
              </a:buClr>
              <a:buChar char="•"/>
              <a:defRPr sz="2000">
                <a:solidFill>
                  <a:schemeClr val="bg1"/>
                </a:solidFill>
                <a:latin typeface="Trebuchet MS" pitchFamily="34" charset="0"/>
              </a:defRPr>
            </a:lvl3pPr>
            <a:lvl4pPr marL="1600200" indent="-228600" eaLnBrk="0" hangingPunct="0">
              <a:spcBef>
                <a:spcPct val="20000"/>
              </a:spcBef>
              <a:buClr>
                <a:srgbClr val="FF0000"/>
              </a:buClr>
              <a:buChar char="•"/>
              <a:defRPr sz="2000">
                <a:solidFill>
                  <a:schemeClr val="bg1"/>
                </a:solidFill>
                <a:latin typeface="Trebuchet MS" pitchFamily="34" charset="0"/>
              </a:defRPr>
            </a:lvl4pPr>
            <a:lvl5pPr marL="2057400" indent="-228600" eaLnBrk="0" hangingPunct="0">
              <a:spcBef>
                <a:spcPct val="20000"/>
              </a:spcBef>
              <a:buClr>
                <a:srgbClr val="FF0000"/>
              </a:buClr>
              <a:buChar char="•"/>
              <a:defRPr sz="2000">
                <a:solidFill>
                  <a:schemeClr val="bg1"/>
                </a:solidFill>
                <a:latin typeface="Trebuchet MS" pitchFamily="34" charset="0"/>
              </a:defRPr>
            </a:lvl5pPr>
            <a:lvl6pPr marL="2514600" indent="-228600" eaLnBrk="0" fontAlgn="base" hangingPunct="0">
              <a:spcBef>
                <a:spcPct val="20000"/>
              </a:spcBef>
              <a:spcAft>
                <a:spcPct val="0"/>
              </a:spcAft>
              <a:buClr>
                <a:srgbClr val="FF0000"/>
              </a:buClr>
              <a:buChar char="•"/>
              <a:defRPr sz="2000">
                <a:solidFill>
                  <a:schemeClr val="bg1"/>
                </a:solidFill>
                <a:latin typeface="Trebuchet MS" pitchFamily="34" charset="0"/>
              </a:defRPr>
            </a:lvl6pPr>
            <a:lvl7pPr marL="2971800" indent="-228600" eaLnBrk="0" fontAlgn="base" hangingPunct="0">
              <a:spcBef>
                <a:spcPct val="20000"/>
              </a:spcBef>
              <a:spcAft>
                <a:spcPct val="0"/>
              </a:spcAft>
              <a:buClr>
                <a:srgbClr val="FF0000"/>
              </a:buClr>
              <a:buChar char="•"/>
              <a:defRPr sz="2000">
                <a:solidFill>
                  <a:schemeClr val="bg1"/>
                </a:solidFill>
                <a:latin typeface="Trebuchet MS" pitchFamily="34" charset="0"/>
              </a:defRPr>
            </a:lvl7pPr>
            <a:lvl8pPr marL="3429000" indent="-228600" eaLnBrk="0" fontAlgn="base" hangingPunct="0">
              <a:spcBef>
                <a:spcPct val="20000"/>
              </a:spcBef>
              <a:spcAft>
                <a:spcPct val="0"/>
              </a:spcAft>
              <a:buClr>
                <a:srgbClr val="FF0000"/>
              </a:buClr>
              <a:buChar char="•"/>
              <a:defRPr sz="2000">
                <a:solidFill>
                  <a:schemeClr val="bg1"/>
                </a:solidFill>
                <a:latin typeface="Trebuchet MS" pitchFamily="34" charset="0"/>
              </a:defRPr>
            </a:lvl8pPr>
            <a:lvl9pPr marL="3886200" indent="-228600" eaLnBrk="0" fontAlgn="base" hangingPunct="0">
              <a:spcBef>
                <a:spcPct val="20000"/>
              </a:spcBef>
              <a:spcAft>
                <a:spcPct val="0"/>
              </a:spcAft>
              <a:buClr>
                <a:srgbClr val="FF0000"/>
              </a:buClr>
              <a:buChar char="•"/>
              <a:defRPr sz="2000">
                <a:solidFill>
                  <a:schemeClr val="bg1"/>
                </a:solidFill>
                <a:latin typeface="Trebuchet MS" pitchFamily="34" charset="0"/>
              </a:defRPr>
            </a:lvl9pPr>
          </a:lstStyle>
          <a:p>
            <a:pPr eaLnBrk="1" hangingPunct="1">
              <a:spcBef>
                <a:spcPct val="0"/>
              </a:spcBef>
              <a:buClrTx/>
              <a:buFontTx/>
              <a:buNone/>
              <a:defRPr/>
            </a:pPr>
            <a:r>
              <a:rPr lang="en-GB" altLang="en-US" sz="2700" b="1" dirty="0" smtClean="0">
                <a:solidFill>
                  <a:schemeClr val="bg1">
                    <a:lumMod val="65000"/>
                  </a:schemeClr>
                </a:solidFill>
                <a:latin typeface="Humnst777 BT" panose="020B0603030504020204" pitchFamily="34" charset="0"/>
                <a:cs typeface="Arial" charset="0"/>
              </a:rPr>
              <a:t>Concluding phase of mediation</a:t>
            </a:r>
          </a:p>
        </p:txBody>
      </p:sp>
      <p:pic>
        <p:nvPicPr>
          <p:cNvPr id="7" name="Picture 5"/>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39863" y="984250"/>
            <a:ext cx="7669212"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5"/>
          <p:cNvPicPr>
            <a:picLocks noChangeAspect="1" noChangeArrowheads="1"/>
          </p:cNvPicPr>
          <p:nvPr/>
        </p:nvPicPr>
        <p:blipFill>
          <a:blip r:embed="rId3" cstate="print">
            <a:clrChange>
              <a:clrFrom>
                <a:srgbClr val="EFEFEF"/>
              </a:clrFrom>
              <a:clrTo>
                <a:srgbClr val="EFEFEF">
                  <a:alpha val="0"/>
                </a:srgbClr>
              </a:clrTo>
            </a:clrChange>
            <a:extLst>
              <a:ext uri="{28A0092B-C50C-407E-A947-70E740481C1C}">
                <a14:useLocalDpi xmlns:a14="http://schemas.microsoft.com/office/drawing/2010/main" val="0"/>
              </a:ext>
            </a:extLst>
          </a:blip>
          <a:srcRect/>
          <a:stretch>
            <a:fillRect/>
          </a:stretch>
        </p:blipFill>
        <p:spPr bwMode="auto">
          <a:xfrm>
            <a:off x="7236296" y="157589"/>
            <a:ext cx="1614332" cy="765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43904" y="284902"/>
            <a:ext cx="103822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3336313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538</Words>
  <Application>Microsoft Office PowerPoint</Application>
  <PresentationFormat>On-screen Show (4:3)</PresentationFormat>
  <Paragraphs>142</Paragraphs>
  <Slides>15</Slides>
  <Notes>1</Notes>
  <HiddenSlides>0</HiddenSlides>
  <MMClips>0</MMClips>
  <ScaleCrop>false</ScaleCrop>
  <HeadingPairs>
    <vt:vector size="4" baseType="variant">
      <vt:variant>
        <vt:lpstr>Theme</vt:lpstr>
      </vt:variant>
      <vt:variant>
        <vt:i4>1</vt:i4>
      </vt:variant>
      <vt:variant>
        <vt:lpstr>Slide Titles</vt:lpstr>
      </vt:variant>
      <vt:variant>
        <vt:i4>15</vt:i4>
      </vt:variant>
    </vt:vector>
  </HeadingPairs>
  <TitlesOfParts>
    <vt:vector size="16"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Catherine Jelliman</dc:creator>
  <cp:lastModifiedBy>Iryna DE MEYER</cp:lastModifiedBy>
  <cp:revision>6</cp:revision>
  <dcterms:created xsi:type="dcterms:W3CDTF">2017-05-08T11:07:15Z</dcterms:created>
  <dcterms:modified xsi:type="dcterms:W3CDTF">2017-05-09T09:19:37Z</dcterms:modified>
</cp:coreProperties>
</file>