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sldIdLst>
    <p:sldId id="260" r:id="rId3"/>
    <p:sldId id="259" r:id="rId4"/>
    <p:sldId id="262" r:id="rId5"/>
    <p:sldId id="286" r:id="rId6"/>
    <p:sldId id="264" r:id="rId7"/>
    <p:sldId id="263" r:id="rId8"/>
    <p:sldId id="280" r:id="rId9"/>
    <p:sldId id="283" r:id="rId10"/>
    <p:sldId id="258" r:id="rId11"/>
    <p:sldId id="25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88"/>
    <p:restoredTop sz="94655"/>
  </p:normalViewPr>
  <p:slideViewPr>
    <p:cSldViewPr>
      <p:cViewPr varScale="1">
        <p:scale>
          <a:sx n="111" d="100"/>
          <a:sy n="111" d="100"/>
        </p:scale>
        <p:origin x="-22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9D6096-67D4-2346-8F59-9060F6823617}" type="datetimeFigureOut">
              <a:rPr lang="en-US" smtClean="0"/>
              <a:t>5/5/2017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2B0D2-2BC7-AC4E-8837-356E45F32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483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6AB8EDDA-2BAE-9248-B1FC-3BA33DEAF5BE}" type="slidenum">
              <a:rPr lang="en-GB" sz="1200">
                <a:latin typeface="Arial" charset="0"/>
              </a:rPr>
              <a:pPr eaLnBrk="1" hangingPunct="1"/>
              <a:t>3</a:t>
            </a:fld>
            <a:endParaRPr lang="en-GB" sz="1200">
              <a:latin typeface="Arial" charset="0"/>
            </a:endParaRPr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601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F37567A9-66DE-5142-8ADA-F85F3721CBF5}" type="slidenum">
              <a:rPr lang="en-GB" sz="1200">
                <a:latin typeface="Arial" charset="0"/>
              </a:rPr>
              <a:pPr eaLnBrk="1" hangingPunct="1"/>
              <a:t>5</a:t>
            </a:fld>
            <a:endParaRPr lang="en-GB" sz="1200">
              <a:latin typeface="Arial" charset="0"/>
            </a:endParaRPr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25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98173E91-0477-F746-AB02-58C2A065F5C8}" type="slidenum">
              <a:rPr lang="en-GB" sz="1200">
                <a:latin typeface="Arial" charset="0"/>
              </a:rPr>
              <a:pPr eaLnBrk="1" hangingPunct="1"/>
              <a:t>6</a:t>
            </a:fld>
            <a:endParaRPr lang="en-GB" sz="1200">
              <a:latin typeface="Arial" charset="0"/>
            </a:endParaRPr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1813"/>
            <a:ext cx="5026025" cy="41163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42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861A14-64EF-4C9D-9553-B7D5238D6E25}" type="datetimeFigureOut">
              <a:rPr lang="en-US" smtClean="0"/>
              <a:pPr/>
              <a:t>5/5/2017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F4071-0900-4585-8081-4806CF41840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BAEE8-4694-4104-9769-445B8969215D}" type="datetimeFigureOut">
              <a:rPr lang="en-GB" smtClean="0"/>
              <a:pPr/>
              <a:t>05/05/2017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744A5-7A5A-48D6-8242-75D30AE6593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Wolf.vonkumberg@arbdb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athan.murphy\Desktop\Dropbox\Alloyfish\Michael Cover\ArbDB\ArbDB_PPT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62692"/>
          </a:xfrm>
          <a:prstGeom prst="rect">
            <a:avLst/>
          </a:prstGeom>
          <a:noFill/>
        </p:spPr>
      </p:pic>
      <p:pic>
        <p:nvPicPr>
          <p:cNvPr id="3" name="Picture 2" descr="ciarb-fel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133600"/>
            <a:ext cx="2590800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25908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Mediation from an </a:t>
            </a:r>
            <a:r>
              <a:rPr lang="en-US" smtClean="0">
                <a:latin typeface="Arial" pitchFamily="34" charset="0"/>
                <a:cs typeface="Arial" pitchFamily="34" charset="0"/>
              </a:rPr>
              <a:t>Investor’s Perspective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3576935"/>
            <a:ext cx="5867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Wolf von Kumberg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Member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Arb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DB London</a:t>
            </a:r>
          </a:p>
          <a:p>
            <a:pPr algn="ctr"/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Former Assistant General Counsel Northrop Grumman Corporation</a:t>
            </a:r>
          </a:p>
          <a:p>
            <a:pPr algn="ctr"/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Wolf.vonkumberg@arbdb.com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ciarb-fello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6019800"/>
            <a:ext cx="1752600" cy="76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85CB5B6-AACE-CA4D-A105-F5BAC9D5C0AF}" type="slidenum">
              <a:rPr lang="en-GB" sz="1300">
                <a:solidFill>
                  <a:srgbClr val="000000"/>
                </a:solidFill>
                <a:latin typeface="Arial" charset="0"/>
              </a:rPr>
              <a:pPr eaLnBrk="1" hangingPunct="1"/>
              <a:t>3</a:t>
            </a:fld>
            <a:endParaRPr lang="en-GB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70888" cy="655638"/>
          </a:xfrm>
        </p:spPr>
        <p:txBody>
          <a:bodyPr>
            <a:normAutofit fontScale="90000"/>
          </a:bodyPr>
          <a:lstStyle/>
          <a:p>
            <a:r>
              <a:rPr lang="en-GB">
                <a:latin typeface="Arial" charset="0"/>
              </a:rPr>
              <a:t>Why Mediation works for Business</a:t>
            </a:r>
            <a:endParaRPr lang="en-GB" sz="1300">
              <a:latin typeface="Arial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108075"/>
            <a:ext cx="8135938" cy="4672013"/>
          </a:xfrm>
        </p:spPr>
        <p:txBody>
          <a:bodyPr>
            <a:normAutofit/>
          </a:bodyPr>
          <a:lstStyle/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can be attempted at any stage in a dispute;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is </a:t>
            </a:r>
            <a:r>
              <a:rPr lang="en-GB" b="1" dirty="0" smtClean="0">
                <a:latin typeface="Arial" charset="0"/>
              </a:rPr>
              <a:t>inexpensive </a:t>
            </a:r>
            <a:r>
              <a:rPr lang="en-GB" b="1" dirty="0">
                <a:latin typeface="Arial" charset="0"/>
              </a:rPr>
              <a:t>and quick;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saves </a:t>
            </a:r>
            <a:r>
              <a:rPr lang="en-GB" b="1" dirty="0" smtClean="0">
                <a:latin typeface="Arial" charset="0"/>
              </a:rPr>
              <a:t>management </a:t>
            </a:r>
            <a:r>
              <a:rPr lang="en-GB" b="1" dirty="0">
                <a:latin typeface="Arial" charset="0"/>
              </a:rPr>
              <a:t>and employee time spent in years of litigation preparation;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allows for solutions that go beyond the remedies available to a court or arbitration tribunal;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allows </a:t>
            </a:r>
            <a:r>
              <a:rPr lang="en-GB" b="1" dirty="0" smtClean="0">
                <a:latin typeface="Arial" charset="0"/>
              </a:rPr>
              <a:t>face </a:t>
            </a:r>
            <a:r>
              <a:rPr lang="en-GB" b="1" dirty="0">
                <a:latin typeface="Arial" charset="0"/>
              </a:rPr>
              <a:t>to face contact between </a:t>
            </a:r>
            <a:r>
              <a:rPr lang="en-GB" b="1" dirty="0" smtClean="0">
                <a:latin typeface="Arial" charset="0"/>
              </a:rPr>
              <a:t>principals;</a:t>
            </a:r>
            <a:endParaRPr lang="en-GB" b="1" dirty="0">
              <a:latin typeface="Arial" charset="0"/>
            </a:endParaRPr>
          </a:p>
          <a:p>
            <a:pPr marL="365125" indent="-365125" defTabSz="966788">
              <a:lnSpc>
                <a:spcPct val="80000"/>
              </a:lnSpc>
              <a:buFont typeface="Wingdings" charset="0"/>
              <a:buNone/>
            </a:pPr>
            <a:endParaRPr lang="en-GB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13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229600" cy="4525962"/>
          </a:xfrm>
        </p:spPr>
        <p:txBody>
          <a:bodyPr>
            <a:normAutofit fontScale="92500"/>
          </a:bodyPr>
          <a:lstStyle/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provides route to a win-win solution and allows a party to save face; (important for politically sensitive situations); 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 smtClean="0">
                <a:latin typeface="Arial" charset="0"/>
              </a:rPr>
              <a:t>preserves </a:t>
            </a:r>
            <a:r>
              <a:rPr lang="en-GB" b="1" dirty="0">
                <a:latin typeface="Arial" charset="0"/>
              </a:rPr>
              <a:t>ongoing relationships which is vital for Government business; 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 smtClean="0">
                <a:latin typeface="Arial" charset="0"/>
              </a:rPr>
              <a:t>takes </a:t>
            </a:r>
            <a:r>
              <a:rPr lang="en-GB" b="1" dirty="0">
                <a:latin typeface="Arial" charset="0"/>
              </a:rPr>
              <a:t>into account cultural norms and concerns which a Court can not </a:t>
            </a:r>
            <a:r>
              <a:rPr lang="en-GB" b="1" dirty="0" smtClean="0">
                <a:latin typeface="Arial" charset="0"/>
              </a:rPr>
              <a:t>consider;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p</a:t>
            </a:r>
            <a:r>
              <a:rPr lang="en-GB" b="1" dirty="0" smtClean="0">
                <a:latin typeface="Arial" charset="0"/>
              </a:rPr>
              <a:t>ermits all stakeholders to take part (example local community leaders);</a:t>
            </a:r>
          </a:p>
          <a:p>
            <a:pPr marL="365125" indent="-365125" defTabSz="966788">
              <a:lnSpc>
                <a:spcPct val="80000"/>
              </a:lnSpc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a</a:t>
            </a:r>
            <a:r>
              <a:rPr lang="en-GB" b="1" dirty="0" smtClean="0">
                <a:latin typeface="Arial" charset="0"/>
              </a:rPr>
              <a:t>llows parties to retain control of the settlement process.</a:t>
            </a:r>
            <a:endParaRPr lang="en-GB" b="1" dirty="0">
              <a:latin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661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D204A209-D84C-AA40-9E8A-A7A57CA054F9}" type="slidenum">
              <a:rPr lang="en-GB" sz="1300">
                <a:solidFill>
                  <a:srgbClr val="000000"/>
                </a:solidFill>
                <a:latin typeface="Arial" charset="0"/>
              </a:rPr>
              <a:pPr eaLnBrk="1" hangingPunct="1"/>
              <a:t>5</a:t>
            </a:fld>
            <a:endParaRPr lang="en-GB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8653463" cy="655638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rial" charset="0"/>
              </a:rPr>
              <a:t>When is Mediation most effective ?</a:t>
            </a:r>
            <a:endParaRPr lang="en-GB">
              <a:latin typeface="Arial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57338"/>
            <a:ext cx="8431213" cy="4608512"/>
          </a:xfrm>
        </p:spPr>
        <p:txBody>
          <a:bodyPr/>
          <a:lstStyle/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parties have an ongoing relationship to preserve;</a:t>
            </a: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parties want to avoid publicity associated with litigation;</a:t>
            </a: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parties require </a:t>
            </a:r>
            <a:r>
              <a:rPr lang="en-US" sz="2000" b="1" dirty="0" smtClean="0">
                <a:latin typeface="Arial" charset="0"/>
                <a:cs typeface="Arial" charset="0"/>
              </a:rPr>
              <a:t>confidentiality;</a:t>
            </a:r>
            <a:endParaRPr lang="en-US" sz="2000" b="1" dirty="0">
              <a:latin typeface="Arial" charset="0"/>
              <a:cs typeface="Arial" charset="0"/>
            </a:endParaRP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costs of proceeding to </a:t>
            </a:r>
            <a:r>
              <a:rPr lang="en-US" sz="2000" b="1" dirty="0" smtClean="0">
                <a:latin typeface="Arial" charset="0"/>
                <a:cs typeface="Arial" charset="0"/>
              </a:rPr>
              <a:t>arbitration </a:t>
            </a:r>
            <a:r>
              <a:rPr lang="en-US" sz="2000" b="1" dirty="0">
                <a:latin typeface="Arial" charset="0"/>
                <a:cs typeface="Arial" charset="0"/>
              </a:rPr>
              <a:t>are simply too high;</a:t>
            </a: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the dispute is capable of resolution through innovative </a:t>
            </a:r>
            <a:r>
              <a:rPr lang="en-US" sz="2000" b="1" dirty="0" smtClean="0">
                <a:latin typeface="Arial" charset="0"/>
                <a:cs typeface="Arial" charset="0"/>
              </a:rPr>
              <a:t>solutions, that may permit the relationship to go on;</a:t>
            </a:r>
            <a:endParaRPr lang="en-US" sz="2000" b="1" dirty="0">
              <a:latin typeface="Arial" charset="0"/>
              <a:cs typeface="Arial" charset="0"/>
            </a:endParaRP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the key decision makers are present;</a:t>
            </a: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>
                <a:latin typeface="Arial" charset="0"/>
                <a:cs typeface="Arial" charset="0"/>
              </a:rPr>
              <a:t>the dispute must be resolved </a:t>
            </a:r>
            <a:r>
              <a:rPr lang="en-US" sz="2000" b="1" dirty="0" smtClean="0">
                <a:latin typeface="Arial" charset="0"/>
                <a:cs typeface="Arial" charset="0"/>
              </a:rPr>
              <a:t>quickly;</a:t>
            </a:r>
          </a:p>
          <a:p>
            <a:pPr marL="450850" lvl="1" indent="-271463" defTabSz="966788">
              <a:spcBef>
                <a:spcPct val="40000"/>
              </a:spcBef>
              <a:buFont typeface="Wingdings" charset="0"/>
              <a:buChar char="§"/>
              <a:tabLst>
                <a:tab pos="365125" algn="l"/>
                <a:tab pos="4572000" algn="r"/>
                <a:tab pos="4838700" algn="l"/>
              </a:tabLst>
            </a:pPr>
            <a:r>
              <a:rPr lang="en-US" sz="2000" b="1" dirty="0" smtClean="0">
                <a:latin typeface="Arial" charset="0"/>
                <a:cs typeface="Arial" charset="0"/>
              </a:rPr>
              <a:t>There are interests that the parties can agree to meet.</a:t>
            </a:r>
            <a:endParaRPr lang="en-US" sz="20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9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charset="0"/>
                <a:ea typeface="ＭＳ Ｐゴシック" charset="0"/>
              </a:defRPr>
            </a:lvl9pPr>
          </a:lstStyle>
          <a:p>
            <a:pPr eaLnBrk="1" hangingPunct="1"/>
            <a:fld id="{12850B08-8A96-1443-9D8D-3C519B8F45BE}" type="slidenum">
              <a:rPr lang="en-GB" sz="1300">
                <a:solidFill>
                  <a:srgbClr val="000000"/>
                </a:solidFill>
                <a:latin typeface="Arial" charset="0"/>
              </a:rPr>
              <a:pPr eaLnBrk="1" hangingPunct="1"/>
              <a:t>6</a:t>
            </a:fld>
            <a:endParaRPr lang="en-GB" sz="130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55750"/>
            <a:ext cx="8135938" cy="4224338"/>
          </a:xfrm>
        </p:spPr>
        <p:txBody>
          <a:bodyPr>
            <a:normAutofit fontScale="85000" lnSpcReduction="20000"/>
          </a:bodyPr>
          <a:lstStyle/>
          <a:p>
            <a:pPr marL="365125" indent="-365125" defTabSz="966788"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the process is confidential and the settlement can be kept confidential so that Government and commercial secrecy is maintained;</a:t>
            </a:r>
          </a:p>
          <a:p>
            <a:pPr marL="365125" indent="-365125" defTabSz="966788"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the process is </a:t>
            </a:r>
            <a:r>
              <a:rPr lang="ja-JP" altLang="en-GB" b="1" dirty="0">
                <a:latin typeface="Arial" charset="0"/>
              </a:rPr>
              <a:t>“</a:t>
            </a:r>
            <a:r>
              <a:rPr lang="en-GB" altLang="ja-JP" b="1" dirty="0">
                <a:latin typeface="Arial" charset="0"/>
              </a:rPr>
              <a:t>without prejudice</a:t>
            </a:r>
            <a:r>
              <a:rPr lang="ja-JP" altLang="en-GB" b="1" dirty="0">
                <a:latin typeface="Arial" charset="0"/>
              </a:rPr>
              <a:t>”</a:t>
            </a:r>
            <a:r>
              <a:rPr lang="en-GB" altLang="ja-JP" b="1" dirty="0">
                <a:latin typeface="Arial" charset="0"/>
              </a:rPr>
              <a:t> and nothing can be used in subsequent proceedings;</a:t>
            </a:r>
          </a:p>
          <a:p>
            <a:pPr marL="365125" indent="-365125" defTabSz="966788"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neither party compromises its position;</a:t>
            </a:r>
          </a:p>
          <a:p>
            <a:pPr marL="365125" indent="-365125" defTabSz="966788"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can choose the mediator or mediators best qualified to assist with the dispute at hand;</a:t>
            </a:r>
          </a:p>
          <a:p>
            <a:pPr marL="365125" indent="-365125" defTabSz="966788">
              <a:buFont typeface="Wingdings" charset="0"/>
              <a:buChar char="§"/>
            </a:pPr>
            <a:r>
              <a:rPr lang="en-GB" b="1" dirty="0">
                <a:latin typeface="Arial" charset="0"/>
              </a:rPr>
              <a:t>unlike arbitration, mediation need not go through an administering agency.</a:t>
            </a:r>
            <a:endParaRPr lang="en-US" b="1" dirty="0">
              <a:latin typeface="Arial" charset="0"/>
            </a:endParaRPr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charset="0"/>
              </a:rPr>
              <a:t>How it Works</a:t>
            </a:r>
          </a:p>
        </p:txBody>
      </p:sp>
    </p:spTree>
    <p:extLst>
      <p:ext uri="{BB962C8B-B14F-4D97-AF65-F5344CB8AC3E}">
        <p14:creationId xmlns:p14="http://schemas.microsoft.com/office/powerpoint/2010/main" val="174764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a Settlement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n</a:t>
            </a:r>
            <a:r>
              <a:rPr lang="en-US" dirty="0" smtClean="0"/>
              <a:t>egotiation </a:t>
            </a:r>
            <a:r>
              <a:rPr lang="en-US" dirty="0"/>
              <a:t>is most productive when the parties focus on their underlying interests and concerns, avoiding fixed </a:t>
            </a:r>
            <a:r>
              <a:rPr lang="en-US" dirty="0" smtClean="0"/>
              <a:t>positions;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mediator can help the parties crystallize their own interests and understand each other's </a:t>
            </a:r>
            <a:r>
              <a:rPr lang="en-US" dirty="0" smtClean="0"/>
              <a:t>interests;</a:t>
            </a:r>
          </a:p>
          <a:p>
            <a:r>
              <a:rPr lang="en-US" dirty="0"/>
              <a:t>t</a:t>
            </a:r>
            <a:r>
              <a:rPr lang="en-US" dirty="0" smtClean="0"/>
              <a:t>he mediator can </a:t>
            </a:r>
            <a:r>
              <a:rPr lang="en-US" dirty="0"/>
              <a:t>defuse adversarial stances and develop a more cooperative </a:t>
            </a:r>
            <a:r>
              <a:rPr lang="en-US" dirty="0" smtClean="0"/>
              <a:t>approach; </a:t>
            </a:r>
          </a:p>
          <a:p>
            <a:pPr marL="0" indent="0">
              <a:buNone/>
            </a:pPr>
            <a:r>
              <a:rPr lang="en-US" dirty="0"/>
              <a:t> 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mediator will narrow or expand the range of issues as appropriate for effective resolution of a particular </a:t>
            </a:r>
            <a:r>
              <a:rPr lang="en-US" dirty="0" smtClean="0"/>
              <a:t>dispute; 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process will force each party to generate ideas, to develop options and alternative proposals that will lead to a mutually acceptable </a:t>
            </a:r>
            <a:r>
              <a:rPr lang="en-US" dirty="0" smtClean="0"/>
              <a:t>solution;</a:t>
            </a:r>
            <a:endParaRPr lang="en-US" dirty="0"/>
          </a:p>
          <a:p>
            <a:r>
              <a:rPr lang="en-US" dirty="0"/>
              <a:t>p</a:t>
            </a:r>
            <a:r>
              <a:rPr lang="en-US" dirty="0" smtClean="0"/>
              <a:t>arties </a:t>
            </a:r>
            <a:r>
              <a:rPr lang="en-US" dirty="0"/>
              <a:t>are safe to try out unusual solutions in a </a:t>
            </a:r>
            <a:r>
              <a:rPr lang="en-US" dirty="0" smtClean="0"/>
              <a:t>confidential </a:t>
            </a:r>
            <a:r>
              <a:rPr lang="en-US" dirty="0"/>
              <a:t>setting.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626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24400" cy="4525963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Wolf von Kumberg</a:t>
            </a:r>
          </a:p>
          <a:p>
            <a:r>
              <a:rPr lang="en-US" sz="2400" dirty="0" smtClean="0"/>
              <a:t>Member </a:t>
            </a:r>
            <a:r>
              <a:rPr lang="en-US" sz="2400" dirty="0" err="1" smtClean="0"/>
              <a:t>ArbDB</a:t>
            </a:r>
            <a:r>
              <a:rPr lang="en-US" sz="2400" dirty="0" smtClean="0"/>
              <a:t> Chambers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+44 78760 27093</a:t>
            </a:r>
          </a:p>
          <a:p>
            <a:r>
              <a:rPr lang="en-US" sz="2400" dirty="0" smtClean="0">
                <a:hlinkClick r:id="rId2"/>
              </a:rPr>
              <a:t>Wolf.vonkumberg@arbdb.com</a:t>
            </a:r>
            <a:endParaRPr lang="en-US" sz="2400" dirty="0" smtClean="0"/>
          </a:p>
          <a:p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www.arbdb.com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791200" y="2057400"/>
            <a:ext cx="25146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latin typeface="Arial" pitchFamily="34" charset="0"/>
                <a:cs typeface="Arial" pitchFamily="34" charset="0"/>
              </a:rPr>
              <a:t>PICTURE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ciarb-fellow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648200"/>
            <a:ext cx="2057400" cy="914400"/>
          </a:xfrm>
          <a:prstGeom prst="rect">
            <a:avLst/>
          </a:prstGeom>
        </p:spPr>
      </p:pic>
      <p:pic>
        <p:nvPicPr>
          <p:cNvPr id="6" name="Picture 5" descr="DSC_0234 - Version 2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85999"/>
            <a:ext cx="1828800" cy="25146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nathan.murphy\Desktop\Dropbox\Alloyfish\Michael Cover\ArbDB\ArbDB_PP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62691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14538" y="4114800"/>
            <a:ext cx="5948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Presentation Title</a:t>
            </a:r>
            <a:endParaRPr lang="en-US" sz="32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</Words>
  <Application>Microsoft Office PowerPoint</Application>
  <PresentationFormat>On-screen Show (4:3)</PresentationFormat>
  <Paragraphs>52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Custom Design</vt:lpstr>
      <vt:lpstr>PowerPoint Presentation</vt:lpstr>
      <vt:lpstr>Mediation from an Investor’s Perspective</vt:lpstr>
      <vt:lpstr>Why Mediation works for Business</vt:lpstr>
      <vt:lpstr>PowerPoint Presentation</vt:lpstr>
      <vt:lpstr>When is Mediation most effective ?</vt:lpstr>
      <vt:lpstr>How it Works</vt:lpstr>
      <vt:lpstr>Getting to a Settlement</vt:lpstr>
      <vt:lpstr>PowerPoint Presentation</vt:lpstr>
      <vt:lpstr>PowerPoint Presentation</vt:lpstr>
      <vt:lpstr>PowerPoint Presentation</vt:lpstr>
    </vt:vector>
  </TitlesOfParts>
  <Company>repskan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repskan</dc:creator>
  <cp:lastModifiedBy>Iryna DE MEYER</cp:lastModifiedBy>
  <cp:revision>32</cp:revision>
  <dcterms:created xsi:type="dcterms:W3CDTF">2010-08-16T13:01:53Z</dcterms:created>
  <dcterms:modified xsi:type="dcterms:W3CDTF">2017-05-05T13:41:59Z</dcterms:modified>
</cp:coreProperties>
</file>