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6" r:id="rId2"/>
    <p:sldId id="281" r:id="rId3"/>
    <p:sldId id="268" r:id="rId4"/>
    <p:sldId id="274" r:id="rId5"/>
    <p:sldId id="275" r:id="rId6"/>
    <p:sldId id="276" r:id="rId7"/>
    <p:sldId id="280" r:id="rId8"/>
    <p:sldId id="277" r:id="rId9"/>
    <p:sldId id="278" r:id="rId10"/>
    <p:sldId id="279" r:id="rId11"/>
    <p:sldId id="273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9B26"/>
    <a:srgbClr val="00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19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5BE35B-FC38-5A49-ACF3-C8E012232675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1BBE4-765F-ED4E-8031-C7AC1930FA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51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4213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52521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42DD5987-C03B-40AD-81C4-BC2DBAC93817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278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83" indent="-285724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898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5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17" indent="-22858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376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3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695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854" indent="-22858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fld id="{FE29C1DC-98B2-490C-86DA-709D8C70A77C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29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D3B07C-AC4C-8B44-A38F-C1AAC7893646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931BAC1-C380-BD40-B595-5424687DA78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mimediation.org/investor-state-mediation-criteria" TargetMode="External"/><Relationship Id="rId4" Type="http://schemas.openxmlformats.org/officeDocument/2006/relationships/hyperlink" Target="https://imimediation.org/investor-state-mediation-taskforc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imimediation.com/" TargetMode="External"/><Relationship Id="rId4" Type="http://schemas.openxmlformats.org/officeDocument/2006/relationships/hyperlink" Target="https://imimediation.org/criteria-for-qualifying-assessment-program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mimediation.org/ole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rbdb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4500"/>
            <a:ext cx="8229600" cy="5450297"/>
          </a:xfrm>
        </p:spPr>
        <p:txBody>
          <a:bodyPr>
            <a:normAutofit/>
          </a:bodyPr>
          <a:lstStyle/>
          <a:p>
            <a:pPr marL="0" indent="0" algn="ctr">
              <a:buClr>
                <a:srgbClr val="00682F"/>
              </a:buClr>
              <a:buNone/>
            </a:pPr>
            <a:r>
              <a:rPr lang="en-US" sz="4500" b="1" dirty="0"/>
              <a:t>Investor-State Mediation </a:t>
            </a:r>
          </a:p>
          <a:p>
            <a:pPr marL="0" indent="0" algn="ctr">
              <a:buClr>
                <a:srgbClr val="00682F"/>
              </a:buClr>
              <a:buNone/>
            </a:pPr>
            <a:r>
              <a:rPr lang="en-US" sz="4500" b="1" dirty="0"/>
              <a:t>Assessment and Preparation </a:t>
            </a:r>
          </a:p>
          <a:p>
            <a:pPr marL="0" indent="0" algn="ctr">
              <a:buClr>
                <a:srgbClr val="00682F"/>
              </a:buClr>
              <a:buNone/>
            </a:pPr>
            <a:r>
              <a:rPr lang="en-US" sz="4000" dirty="0"/>
              <a:t>            </a:t>
            </a:r>
          </a:p>
          <a:p>
            <a:pPr marL="0" indent="0" algn="ctr">
              <a:buClr>
                <a:srgbClr val="00682F"/>
              </a:buClr>
              <a:buNone/>
            </a:pPr>
            <a:r>
              <a:rPr lang="en-US" sz="2400" dirty="0"/>
              <a:t>Mark E. Appel</a:t>
            </a:r>
          </a:p>
          <a:p>
            <a:pPr marL="0" indent="0" algn="ctr">
              <a:buClr>
                <a:srgbClr val="00682F"/>
              </a:buClr>
              <a:buNone/>
            </a:pPr>
            <a:r>
              <a:rPr lang="en-US" sz="2400" dirty="0"/>
              <a:t>Chair </a:t>
            </a:r>
          </a:p>
          <a:p>
            <a:pPr marL="0" indent="0" algn="ctr">
              <a:buClr>
                <a:srgbClr val="00682F"/>
              </a:buClr>
              <a:buNone/>
            </a:pPr>
            <a:r>
              <a:rPr lang="en-US" sz="2400" dirty="0"/>
              <a:t>IMI Investor-State Mediation Taskforce</a:t>
            </a:r>
          </a:p>
          <a:p>
            <a:pPr marL="0" indent="0">
              <a:buClr>
                <a:srgbClr val="00682F"/>
              </a:buClr>
              <a:buNone/>
            </a:pPr>
            <a:endParaRPr lang="en-US" sz="4000" dirty="0"/>
          </a:p>
          <a:p>
            <a:pPr marL="0" indent="0">
              <a:buClr>
                <a:srgbClr val="00682F"/>
              </a:buClr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00031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latin typeface="Arial" panose="020B0604020202020204" pitchFamily="34" charset="0"/>
                <a:cs typeface="Arial" panose="020B0604020202020204" pitchFamily="34" charset="0"/>
              </a:rPr>
              <a:t>IMI Investor-State Mediation Taskforce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600" b="1" u="sng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Formed from a group of internationally-</a:t>
            </a:r>
            <a:r>
              <a:rPr lang="en-US" sz="2400" dirty="0" err="1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recognised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experts to offer practical guidelines for the use of mediation and for determining competency criteria for mediators: 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https://imimediation.org/investor-state-mediation-taskforce</a:t>
            </a: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IMI Investor-State Mediator Competency Criteria: 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https://imimediation.org/investor-state-mediation-criteria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2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IMI Investor-State Taskforce</a:t>
            </a:r>
          </a:p>
        </p:txBody>
      </p:sp>
    </p:spTree>
    <p:extLst>
      <p:ext uri="{BB962C8B-B14F-4D97-AF65-F5344CB8AC3E}">
        <p14:creationId xmlns:p14="http://schemas.microsoft.com/office/powerpoint/2010/main" val="81703951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11356"/>
            <a:ext cx="8521117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i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Mediate?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000" b="1" u="sng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control of problem and settlement outcome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 err="1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Energise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negotiation process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 “downside” in the event of impasse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i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Mediate?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100" b="1" u="sng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“Early and Often – during project phase; as an early dispute resolution settlement tool; concurrent with Treaty arbitration and even after arbitration Award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3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Mediation Why and When</a:t>
            </a:r>
          </a:p>
        </p:txBody>
      </p:sp>
    </p:spTree>
    <p:extLst>
      <p:ext uri="{BB962C8B-B14F-4D97-AF65-F5344CB8AC3E}">
        <p14:creationId xmlns:p14="http://schemas.microsoft.com/office/powerpoint/2010/main" val="269531824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Problem Identification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Left alone, small problems become large problems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Earlier identification maximizes settlement options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6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Communication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Internally and Externally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</a:t>
            </a:r>
            <a:r>
              <a:rPr lang="en-US" sz="2400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Down the Chain of Command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 Agency 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 Management Policy and Protocol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Early Conflict Management and Dispute Resolution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 Clear Protocols for Problem Engagement 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someone in Charge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4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 Management Basics </a:t>
            </a:r>
          </a:p>
        </p:txBody>
      </p:sp>
    </p:spTree>
    <p:extLst>
      <p:ext uri="{BB962C8B-B14F-4D97-AF65-F5344CB8AC3E}">
        <p14:creationId xmlns:p14="http://schemas.microsoft.com/office/powerpoint/2010/main" val="353053636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Facts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of key facts, positions taken and claims made  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positions – both On </a:t>
            </a:r>
            <a:r>
              <a:rPr lang="en-US" sz="2400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Off the Record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Brief analysis of who has most to gain and lose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of Dispute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5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Assessing Mediation </a:t>
            </a:r>
          </a:p>
        </p:txBody>
      </p:sp>
    </p:spTree>
    <p:extLst>
      <p:ext uri="{BB962C8B-B14F-4D97-AF65-F5344CB8AC3E}">
        <p14:creationId xmlns:p14="http://schemas.microsoft.com/office/powerpoint/2010/main" val="297989450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 Analysis 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Analysis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Loss Analysis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  Analysis (Strengths, Weaknesses, Opportunities, Threats)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6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Assessing Mediation </a:t>
            </a:r>
          </a:p>
        </p:txBody>
      </p:sp>
    </p:spTree>
    <p:extLst>
      <p:ext uri="{BB962C8B-B14F-4D97-AF65-F5344CB8AC3E}">
        <p14:creationId xmlns:p14="http://schemas.microsoft.com/office/powerpoint/2010/main" val="324823175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Basis Points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 Public Policy 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and Reference Mediation Protocol 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 ADR Institution to Propose Mediation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7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Proposing Mediation </a:t>
            </a:r>
          </a:p>
        </p:txBody>
      </p:sp>
    </p:spTree>
    <p:extLst>
      <p:ext uri="{BB962C8B-B14F-4D97-AF65-F5344CB8AC3E}">
        <p14:creationId xmlns:p14="http://schemas.microsoft.com/office/powerpoint/2010/main" val="1358190834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6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Mediation Logistics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Mediator Selection – </a:t>
            </a:r>
            <a:r>
              <a:rPr lang="en-US" sz="2400" i="1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IMI Criteria for Assessment Programs Qualifying Mediators to be IMI Certified: 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https://imimediation.org/criteria-for-qualifying-assessment-programs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IMI IS Mediation Competency Criteria </a:t>
            </a:r>
            <a:r>
              <a:rPr lang="en-US" sz="2400" dirty="0" smtClean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www.imimediation.com</a:t>
            </a:r>
            <a:r>
              <a:rPr lang="en-US" sz="2400" dirty="0" smtClean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Pre-Mediation Information Exchange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Scheduling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– both Internal </a:t>
            </a:r>
            <a:r>
              <a:rPr lang="en-US" sz="2400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External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8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Preparing for Mediation </a:t>
            </a:r>
          </a:p>
        </p:txBody>
      </p:sp>
    </p:spTree>
    <p:extLst>
      <p:ext uri="{BB962C8B-B14F-4D97-AF65-F5344CB8AC3E}">
        <p14:creationId xmlns:p14="http://schemas.microsoft.com/office/powerpoint/2010/main" val="241846279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b="1" u="sng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Mediation Strategy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Needs and Interests (yours and theirs)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Prioritize Needs and Interests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in light of Case, Financial, Strategic and SWOT Analysis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Range of Outcomes if Negotiation not successful (BATNA, WATNA, PATNA)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Assign Participant Roles</a:t>
            </a: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90000"/>
              </a:lnSpc>
              <a:buFontTx/>
              <a:buChar char="-"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(Re-)Establish Strategy (Beginning, Middle and End) 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9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Preparing for Mediation </a:t>
            </a:r>
          </a:p>
        </p:txBody>
      </p:sp>
    </p:spTree>
    <p:extLst>
      <p:ext uri="{BB962C8B-B14F-4D97-AF65-F5344CB8AC3E}">
        <p14:creationId xmlns:p14="http://schemas.microsoft.com/office/powerpoint/2010/main" val="400812808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54412"/>
          </a:xfrm>
          <a:prstGeom prst="rect">
            <a:avLst/>
          </a:prstGeom>
        </p:spPr>
      </p:pic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521117" cy="48768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90000"/>
              </a:lnSpc>
              <a:buNone/>
            </a:pPr>
            <a:endParaRPr 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sz="2600" b="1" u="sng" dirty="0">
                <a:latin typeface="Arial" panose="020B0604020202020204" pitchFamily="34" charset="0"/>
                <a:cs typeface="Arial" panose="020B0604020202020204" pitchFamily="34" charset="0"/>
              </a:rPr>
              <a:t>IMI’s Case Assessment and Preparation Tool: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GB" sz="2600" dirty="0" err="1">
                <a:latin typeface="Arial" panose="020B0604020202020204" pitchFamily="34" charset="0"/>
                <a:cs typeface="Arial" panose="020B0604020202020204" pitchFamily="34" charset="0"/>
              </a:rPr>
              <a:t>Olé</a:t>
            </a:r>
            <a:r>
              <a:rPr lang="en-GB" sz="2600" dirty="0">
                <a:latin typeface="Arial" panose="020B0604020202020204" pitchFamily="34" charset="0"/>
                <a:cs typeface="Arial" panose="020B0604020202020204" pitchFamily="34" charset="0"/>
              </a:rPr>
              <a:t>! Online Dispute Analysis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GB" sz="2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https://imimediation.org/ole</a:t>
            </a:r>
            <a:r>
              <a:rPr lang="en-US" sz="24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marL="0" indent="0" algn="ctr" eaLnBrk="1" hangingPunct="1">
              <a:lnSpc>
                <a:spcPct val="90000"/>
              </a:lnSpc>
              <a:buNone/>
            </a:pP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Free and downloadable!</a:t>
            </a: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10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843867" y="68510"/>
            <a:ext cx="5817765" cy="8207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Assessment/Preparation</a:t>
            </a:r>
          </a:p>
        </p:txBody>
      </p:sp>
    </p:spTree>
    <p:extLst>
      <p:ext uri="{BB962C8B-B14F-4D97-AF65-F5344CB8AC3E}">
        <p14:creationId xmlns:p14="http://schemas.microsoft.com/office/powerpoint/2010/main" val="3147332634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748"/>
            <a:ext cx="9144000" cy="1054412"/>
          </a:xfrm>
          <a:prstGeom prst="rect">
            <a:avLst/>
          </a:prstGeom>
        </p:spPr>
      </p:pic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>
          <a:xfrm>
            <a:off x="128588" y="1150262"/>
            <a:ext cx="8872537" cy="5196624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100" b="1" dirty="0">
              <a:solidFill>
                <a:srgbClr val="1502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en-US" sz="4000" b="1" dirty="0">
              <a:solidFill>
                <a:srgbClr val="469B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b="1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 E. </a:t>
            </a:r>
            <a:r>
              <a:rPr lang="en-US" sz="2400" b="1" dirty="0" smtClean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Appel</a:t>
            </a:r>
            <a:endParaRPr lang="en-US" sz="2400" dirty="0">
              <a:solidFill>
                <a:srgbClr val="469B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Chair, IMI Investor-State Mediation Taskforce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469B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Arbitrator and Mediator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 err="1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ArbDB</a:t>
            </a: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Chambers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 Fleet Street London EC4A 2DQ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+44 (0)203 514 9020 </a:t>
            </a:r>
            <a:endParaRPr lang="en-US" sz="2400" dirty="0" smtClean="0">
              <a:solidFill>
                <a:srgbClr val="469B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 smtClean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Mark.Appel@arbdb.com</a:t>
            </a:r>
            <a:endParaRPr lang="en-US" sz="2400" dirty="0">
              <a:solidFill>
                <a:srgbClr val="469B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www.arbdb.com</a:t>
            </a:r>
            <a:r>
              <a:rPr lang="en-US" sz="2400" dirty="0">
                <a:solidFill>
                  <a:srgbClr val="469B2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solidFill>
                <a:srgbClr val="0000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324DDF-8A5C-944C-B952-D3215DBE2AEB}" type="slidenum">
              <a:rPr lang="en-US" smtClean="0"/>
              <a:t>11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47087"/>
            <a:ext cx="7480882" cy="91764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105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7467600" y="1524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133555"/>
      </p:ext>
    </p:extLst>
  </p:cSld>
  <p:clrMapOvr>
    <a:masterClrMapping/>
  </p:clrMapOvr>
  <p:transition advTm="17997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421</Words>
  <Application>Microsoft Office PowerPoint</Application>
  <PresentationFormat>On-screen Show (4:3)</PresentationFormat>
  <Paragraphs>134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PowerPoint Presentation</vt:lpstr>
      <vt:lpstr>IMI Investor-State Taskforce</vt:lpstr>
      <vt:lpstr>Mediation Why and When</vt:lpstr>
      <vt:lpstr>Conflict Management Basics </vt:lpstr>
      <vt:lpstr>Assessing Mediation </vt:lpstr>
      <vt:lpstr>Assessing Mediation </vt:lpstr>
      <vt:lpstr>Proposing Mediation </vt:lpstr>
      <vt:lpstr>Preparing for Mediation </vt:lpstr>
      <vt:lpstr>Preparing for Mediation </vt:lpstr>
      <vt:lpstr>Assessment/Preparation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Deborah Masucci</dc:creator>
  <cp:lastModifiedBy>Iryna DE MEYER</cp:lastModifiedBy>
  <cp:revision>59</cp:revision>
  <dcterms:created xsi:type="dcterms:W3CDTF">2016-07-31T20:05:40Z</dcterms:created>
  <dcterms:modified xsi:type="dcterms:W3CDTF">2017-05-09T09:11:59Z</dcterms:modified>
</cp:coreProperties>
</file>